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85" r:id="rId7"/>
    <p:sldId id="278" r:id="rId8"/>
    <p:sldId id="261" r:id="rId9"/>
    <p:sldId id="284" r:id="rId10"/>
    <p:sldId id="262" r:id="rId11"/>
    <p:sldId id="279" r:id="rId12"/>
    <p:sldId id="263" r:id="rId13"/>
    <p:sldId id="283" r:id="rId14"/>
    <p:sldId id="264" r:id="rId15"/>
    <p:sldId id="282" r:id="rId16"/>
    <p:sldId id="265" r:id="rId17"/>
    <p:sldId id="266" r:id="rId18"/>
    <p:sldId id="267" r:id="rId19"/>
    <p:sldId id="281" r:id="rId20"/>
    <p:sldId id="280" r:id="rId21"/>
    <p:sldId id="275" r:id="rId22"/>
    <p:sldId id="276" r:id="rId23"/>
    <p:sldId id="277" r:id="rId24"/>
    <p:sldId id="269" r:id="rId25"/>
    <p:sldId id="270" r:id="rId26"/>
    <p:sldId id="271" r:id="rId27"/>
    <p:sldId id="272" r:id="rId28"/>
    <p:sldId id="273" r:id="rId29"/>
    <p:sldId id="274" r:id="rId30"/>
  </p:sldIdLst>
  <p:sldSz cx="9144000" cy="5715000" type="screen16x10"/>
  <p:notesSz cx="6797675" cy="992663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CCFF"/>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1" autoAdjust="0"/>
  </p:normalViewPr>
  <p:slideViewPr>
    <p:cSldViewPr snapToGrid="0" snapToObjects="1">
      <p:cViewPr varScale="1">
        <p:scale>
          <a:sx n="82" d="100"/>
          <a:sy n="82" d="100"/>
        </p:scale>
        <p:origin x="105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86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endParaRPr lang="en-US" dirty="0"/>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11</a:t>
            </a:fld>
            <a:endParaRPr lang="en-US" dirty="0"/>
          </a:p>
        </p:txBody>
      </p:sp>
    </p:spTree>
    <p:extLst>
      <p:ext uri="{BB962C8B-B14F-4D97-AF65-F5344CB8AC3E}">
        <p14:creationId xmlns:p14="http://schemas.microsoft.com/office/powerpoint/2010/main" val="104957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13</a:t>
            </a:fld>
            <a:endParaRPr lang="en-US" dirty="0"/>
          </a:p>
        </p:txBody>
      </p:sp>
    </p:spTree>
    <p:extLst>
      <p:ext uri="{BB962C8B-B14F-4D97-AF65-F5344CB8AC3E}">
        <p14:creationId xmlns:p14="http://schemas.microsoft.com/office/powerpoint/2010/main" val="2976373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15</a:t>
            </a:fld>
            <a:endParaRPr lang="en-US" dirty="0"/>
          </a:p>
        </p:txBody>
      </p:sp>
    </p:spTree>
    <p:extLst>
      <p:ext uri="{BB962C8B-B14F-4D97-AF65-F5344CB8AC3E}">
        <p14:creationId xmlns:p14="http://schemas.microsoft.com/office/powerpoint/2010/main" val="3048700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19</a:t>
            </a:fld>
            <a:endParaRPr lang="en-US" dirty="0"/>
          </a:p>
        </p:txBody>
      </p:sp>
    </p:spTree>
    <p:extLst>
      <p:ext uri="{BB962C8B-B14F-4D97-AF65-F5344CB8AC3E}">
        <p14:creationId xmlns:p14="http://schemas.microsoft.com/office/powerpoint/2010/main" val="26985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20</a:t>
            </a:fld>
            <a:endParaRPr lang="en-US" dirty="0"/>
          </a:p>
        </p:txBody>
      </p:sp>
    </p:spTree>
    <p:extLst>
      <p:ext uri="{BB962C8B-B14F-4D97-AF65-F5344CB8AC3E}">
        <p14:creationId xmlns:p14="http://schemas.microsoft.com/office/powerpoint/2010/main" val="98696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Briefly describe the motivation behind the thesis and the aim of this project.</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21</a:t>
            </a:fld>
            <a:endParaRPr lang="en-US" dirty="0"/>
          </a:p>
        </p:txBody>
      </p:sp>
    </p:spTree>
    <p:extLst>
      <p:ext uri="{BB962C8B-B14F-4D97-AF65-F5344CB8AC3E}">
        <p14:creationId xmlns:p14="http://schemas.microsoft.com/office/powerpoint/2010/main" val="386477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Briefly describe the motivation behind the thesis and the aim of this project.</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22</a:t>
            </a:fld>
            <a:endParaRPr lang="en-US" dirty="0"/>
          </a:p>
        </p:txBody>
      </p:sp>
    </p:spTree>
    <p:extLst>
      <p:ext uri="{BB962C8B-B14F-4D97-AF65-F5344CB8AC3E}">
        <p14:creationId xmlns:p14="http://schemas.microsoft.com/office/powerpoint/2010/main" val="3605454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endParaRPr lang="en-US" dirty="0"/>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23</a:t>
            </a:fld>
            <a:endParaRPr lang="en-US" dirty="0"/>
          </a:p>
        </p:txBody>
      </p:sp>
    </p:spTree>
    <p:extLst>
      <p:ext uri="{BB962C8B-B14F-4D97-AF65-F5344CB8AC3E}">
        <p14:creationId xmlns:p14="http://schemas.microsoft.com/office/powerpoint/2010/main" val="3548629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Acknowledgements are used to give thanks and credit to individuals who have helped the author reach the culmination of his or her graduate degree. Mentors, committee members, relatives, friends, and other colleagues may be mentioned.</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endParaRPr lang="en-US" dirty="0"/>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endParaRPr lang="en-US" dirty="0"/>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6</a:t>
            </a:fld>
            <a:endParaRPr lang="en-US" dirty="0"/>
          </a:p>
        </p:txBody>
      </p:sp>
    </p:spTree>
    <p:extLst>
      <p:ext uri="{BB962C8B-B14F-4D97-AF65-F5344CB8AC3E}">
        <p14:creationId xmlns:p14="http://schemas.microsoft.com/office/powerpoint/2010/main" val="79630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7</a:t>
            </a:fld>
            <a:endParaRPr lang="en-US" dirty="0"/>
          </a:p>
        </p:txBody>
      </p:sp>
    </p:spTree>
    <p:extLst>
      <p:ext uri="{BB962C8B-B14F-4D97-AF65-F5344CB8AC3E}">
        <p14:creationId xmlns:p14="http://schemas.microsoft.com/office/powerpoint/2010/main" val="133350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2916" tIns="51458" rIns="102916" bIns="51458"/>
          <a:lstStyle/>
          <a:p>
            <a:r>
              <a:rPr lang="en-US" dirty="0"/>
              <a:t>No se puede cambiar el tamaño del texto.</a:t>
            </a:r>
          </a:p>
        </p:txBody>
      </p:sp>
      <p:sp>
        <p:nvSpPr>
          <p:cNvPr id="4" name="Slide Number Placeholder 3"/>
          <p:cNvSpPr>
            <a:spLocks noGrp="1"/>
          </p:cNvSpPr>
          <p:nvPr>
            <p:ph type="sldNum" sz="quarter" idx="10"/>
          </p:nvPr>
        </p:nvSpPr>
        <p:spPr/>
        <p:txBody>
          <a:bodyPr lIns="102916" tIns="51458" rIns="102916" bIns="51458"/>
          <a:lstStyle/>
          <a:p>
            <a:fld id="{F7021451-1387-4CA6-816F-3879F97B5CBC}" type="slidenum">
              <a:rPr lang="en-US" smtClean="0"/>
              <a:t>9</a:t>
            </a:fld>
            <a:endParaRPr lang="en-US" dirty="0"/>
          </a:p>
        </p:txBody>
      </p:sp>
    </p:spTree>
    <p:extLst>
      <p:ext uri="{BB962C8B-B14F-4D97-AF65-F5344CB8AC3E}">
        <p14:creationId xmlns:p14="http://schemas.microsoft.com/office/powerpoint/2010/main" val="354997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4.jp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6.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1384300" y="298450"/>
            <a:ext cx="9144000" cy="5715000"/>
          </a:xfrm>
          <a:prstGeom prst="rect">
            <a:avLst/>
          </a:prstGeom>
        </p:spPr>
      </p:pic>
      <p:pic>
        <p:nvPicPr>
          <p:cNvPr id="3" name="Object 2" descr="preencoded.png"/>
          <p:cNvPicPr>
            <a:picLocks noChangeAspect="1"/>
          </p:cNvPicPr>
          <p:nvPr/>
        </p:nvPicPr>
        <p:blipFill>
          <a:blip r:embed="rId4"/>
          <a:stretch>
            <a:fillRect/>
          </a:stretch>
        </p:blipFill>
        <p:spPr>
          <a:xfrm>
            <a:off x="4726394" y="1273820"/>
            <a:ext cx="4000500" cy="1428750"/>
          </a:xfrm>
          <a:prstGeom prst="rect">
            <a:avLst/>
          </a:prstGeom>
        </p:spPr>
      </p:pic>
      <p:pic>
        <p:nvPicPr>
          <p:cNvPr id="4" name="Object 3" descr="preencoded.png"/>
          <p:cNvPicPr>
            <a:picLocks noChangeAspect="1"/>
          </p:cNvPicPr>
          <p:nvPr/>
        </p:nvPicPr>
        <p:blipFill>
          <a:blip r:embed="rId5"/>
          <a:stretch>
            <a:fillRect/>
          </a:stretch>
        </p:blipFill>
        <p:spPr>
          <a:xfrm>
            <a:off x="0" y="0"/>
            <a:ext cx="4000500" cy="5715000"/>
          </a:xfrm>
          <a:prstGeom prst="rect">
            <a:avLst/>
          </a:prstGeom>
        </p:spPr>
      </p:pic>
      <p:sp>
        <p:nvSpPr>
          <p:cNvPr id="5" name="Object 4"/>
          <p:cNvSpPr txBox="1"/>
          <p:nvPr/>
        </p:nvSpPr>
        <p:spPr>
          <a:xfrm>
            <a:off x="4932134" y="1479560"/>
            <a:ext cx="3589020" cy="1257300"/>
          </a:xfrm>
          <a:prstGeom prst="rect">
            <a:avLst/>
          </a:prstGeom>
          <a:noFill/>
        </p:spPr>
        <p:txBody>
          <a:bodyPr wrap="square" lIns="0" tIns="0" rIns="0" bIns="0" rtlCol="0" anchor="t"/>
          <a:lstStyle/>
          <a:p>
            <a:pPr>
              <a:buNone/>
            </a:pPr>
            <a:r>
              <a:rPr lang="en-US" sz="4100" b="1" dirty="0">
                <a:solidFill>
                  <a:srgbClr val="0070C0"/>
                </a:solidFill>
                <a:latin typeface="futura-pt" pitchFamily="34" charset="0"/>
                <a:ea typeface="futura-pt" pitchFamily="34" charset="-122"/>
                <a:cs typeface="futura-pt" pitchFamily="34" charset="-120"/>
              </a:rPr>
              <a:t>LA VISION PASTORALE </a:t>
            </a:r>
            <a:endParaRPr lang="en-US" b="1" dirty="0">
              <a:solidFill>
                <a:srgbClr val="0070C0"/>
              </a:solidFill>
            </a:endParaRPr>
          </a:p>
        </p:txBody>
      </p:sp>
      <p:sp>
        <p:nvSpPr>
          <p:cNvPr id="6" name="Object 5"/>
          <p:cNvSpPr txBox="1"/>
          <p:nvPr/>
        </p:nvSpPr>
        <p:spPr>
          <a:xfrm>
            <a:off x="5469890" y="2857500"/>
            <a:ext cx="3589020" cy="937260"/>
          </a:xfrm>
          <a:prstGeom prst="rect">
            <a:avLst/>
          </a:prstGeom>
          <a:noFill/>
        </p:spPr>
        <p:txBody>
          <a:bodyPr wrap="square" lIns="0" tIns="0" rIns="0" bIns="0" rtlCol="0" anchor="t"/>
          <a:lstStyle/>
          <a:p>
            <a:pPr>
              <a:buNone/>
            </a:pPr>
            <a:r>
              <a:rPr lang="en-US" sz="3100" b="1" dirty="0">
                <a:solidFill>
                  <a:schemeClr val="accent6">
                    <a:lumMod val="75000"/>
                  </a:schemeClr>
                </a:solidFill>
                <a:latin typeface="futura-pt" pitchFamily="34" charset="0"/>
                <a:ea typeface="futura-pt" pitchFamily="34" charset="-122"/>
                <a:cs typeface="futura-pt" pitchFamily="34" charset="-120"/>
              </a:rPr>
              <a:t>SELON LE LIVRE DE NEHEMIE</a:t>
            </a:r>
            <a:endParaRPr lang="en-US" b="1" dirty="0">
              <a:solidFill>
                <a:schemeClr val="accent6">
                  <a:lumMod val="75000"/>
                </a:schemeClr>
              </a:solidFill>
            </a:endParaRPr>
          </a:p>
        </p:txBody>
      </p:sp>
      <p:pic>
        <p:nvPicPr>
          <p:cNvPr id="7" name="Image 6">
            <a:extLst>
              <a:ext uri="{FF2B5EF4-FFF2-40B4-BE49-F238E27FC236}">
                <a16:creationId xmlns:a16="http://schemas.microsoft.com/office/drawing/2014/main" id="{2D9BB72D-4EF7-7874-B163-F1C6C5E679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8449" y="156010"/>
            <a:ext cx="1431315" cy="13372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6867"/>
            <a:ext cx="9144000" cy="5715000"/>
          </a:xfrm>
          <a:prstGeom prst="rect">
            <a:avLst/>
          </a:prstGeom>
        </p:spPr>
      </p:pic>
      <p:pic>
        <p:nvPicPr>
          <p:cNvPr id="6" name="Object 5" descr="preencoded.png"/>
          <p:cNvPicPr>
            <a:picLocks noChangeAspect="1"/>
          </p:cNvPicPr>
          <p:nvPr/>
        </p:nvPicPr>
        <p:blipFill>
          <a:blip r:embed="rId4"/>
          <a:stretch>
            <a:fillRect/>
          </a:stretch>
        </p:blipFill>
        <p:spPr>
          <a:xfrm>
            <a:off x="3815566" y="77599"/>
            <a:ext cx="5183416" cy="509528"/>
          </a:xfrm>
          <a:prstGeom prst="rect">
            <a:avLst/>
          </a:prstGeom>
        </p:spPr>
      </p:pic>
      <p:sp>
        <p:nvSpPr>
          <p:cNvPr id="7" name="Object 6"/>
          <p:cNvSpPr txBox="1"/>
          <p:nvPr/>
        </p:nvSpPr>
        <p:spPr>
          <a:xfrm>
            <a:off x="6088291" y="585952"/>
            <a:ext cx="2733035"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fr-FR" sz="1600" b="1" dirty="0">
                <a:solidFill>
                  <a:srgbClr val="0070C0"/>
                </a:solidFill>
                <a:latin typeface="Raleway" pitchFamily="34" charset="0"/>
                <a:ea typeface="Raleway" pitchFamily="34" charset="-122"/>
                <a:cs typeface="Raleway" pitchFamily="34" charset="-120"/>
              </a:rPr>
              <a:t>Pour quoi ? </a:t>
            </a:r>
            <a:br>
              <a:rPr lang="fr-FR" sz="1600" b="1" dirty="0">
                <a:solidFill>
                  <a:srgbClr val="0070C0"/>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L’objectif, le but,</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la motivation profonde sont des éléments déterminants.</a:t>
            </a:r>
            <a:endParaRPr lang="fr-FR" dirty="0"/>
          </a:p>
        </p:txBody>
      </p:sp>
      <p:sp>
        <p:nvSpPr>
          <p:cNvPr id="8" name="Object 7"/>
          <p:cNvSpPr txBox="1"/>
          <p:nvPr/>
        </p:nvSpPr>
        <p:spPr>
          <a:xfrm>
            <a:off x="6088291" y="2188773"/>
            <a:ext cx="4884182" cy="122872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fr-FR" sz="1600" b="1" dirty="0">
                <a:solidFill>
                  <a:srgbClr val="0070C0"/>
                </a:solidFill>
                <a:latin typeface="Raleway" pitchFamily="34" charset="0"/>
                <a:ea typeface="Raleway" pitchFamily="34" charset="-122"/>
                <a:cs typeface="Raleway" pitchFamily="34" charset="-120"/>
              </a:rPr>
              <a:t>Qui ?</a:t>
            </a:r>
            <a:br>
              <a:rPr lang="fr-FR" sz="1600" b="1" dirty="0">
                <a:solidFill>
                  <a:srgbClr val="0070C0"/>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Définir la cible : </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qui est visé prioritairement,</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objectivement ?</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Qui est dans</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mon milieu de vie ?</a:t>
            </a:r>
            <a:br>
              <a:rPr lang="fr-FR" sz="1600" dirty="0">
                <a:solidFill>
                  <a:srgbClr val="333333"/>
                </a:solidFill>
                <a:latin typeface="Raleway" pitchFamily="34" charset="0"/>
                <a:ea typeface="Raleway" pitchFamily="34" charset="-122"/>
                <a:cs typeface="Raleway" pitchFamily="34" charset="-120"/>
              </a:rPr>
            </a:br>
            <a:endParaRPr lang="fr-FR" sz="1600" dirty="0">
              <a:solidFill>
                <a:srgbClr val="333333"/>
              </a:solidFill>
              <a:latin typeface="Raleway" pitchFamily="34" charset="0"/>
              <a:ea typeface="Raleway" pitchFamily="34" charset="-122"/>
              <a:cs typeface="Raleway" pitchFamily="34" charset="-120"/>
            </a:endParaRPr>
          </a:p>
          <a:p>
            <a:pPr>
              <a:buClr>
                <a:srgbClr val="0070C0"/>
              </a:buClr>
            </a:pPr>
            <a:br>
              <a:rPr lang="fr-FR" sz="1600" dirty="0">
                <a:solidFill>
                  <a:srgbClr val="333333"/>
                </a:solidFill>
                <a:latin typeface="Raleway" pitchFamily="34" charset="0"/>
                <a:ea typeface="Raleway" pitchFamily="34" charset="-122"/>
                <a:cs typeface="Raleway" pitchFamily="34" charset="-120"/>
              </a:rPr>
            </a:br>
            <a:endParaRPr lang="fr-FR" dirty="0"/>
          </a:p>
        </p:txBody>
      </p:sp>
      <p:sp>
        <p:nvSpPr>
          <p:cNvPr id="11" name="Object 10"/>
          <p:cNvSpPr txBox="1"/>
          <p:nvPr/>
        </p:nvSpPr>
        <p:spPr>
          <a:xfrm>
            <a:off x="141446" y="3793337"/>
            <a:ext cx="4771936" cy="394335"/>
          </a:xfrm>
          <a:prstGeom prst="rect">
            <a:avLst/>
          </a:prstGeom>
          <a:noFill/>
        </p:spPr>
        <p:txBody>
          <a:bodyPr wrap="square" lIns="0" tIns="0" rIns="0" bIns="0" rtlCol="0" anchor="t"/>
          <a:lstStyle/>
          <a:p>
            <a:pPr>
              <a:buNone/>
            </a:pPr>
            <a:r>
              <a:rPr lang="fr-FR" sz="2600" b="1" dirty="0">
                <a:solidFill>
                  <a:srgbClr val="0070C0"/>
                </a:solidFill>
                <a:latin typeface="futura-pt" pitchFamily="34" charset="0"/>
                <a:ea typeface="futura-pt" pitchFamily="34" charset="-122"/>
                <a:cs typeface="futura-pt" pitchFamily="34" charset="-120"/>
              </a:rPr>
              <a:t>Deuxième étape</a:t>
            </a:r>
            <a:endParaRPr lang="fr-FR" b="1" dirty="0">
              <a:solidFill>
                <a:srgbClr val="0070C0"/>
              </a:solidFill>
            </a:endParaRPr>
          </a:p>
        </p:txBody>
      </p:sp>
      <p:sp>
        <p:nvSpPr>
          <p:cNvPr id="12" name="Object 11"/>
          <p:cNvSpPr txBox="1"/>
          <p:nvPr/>
        </p:nvSpPr>
        <p:spPr>
          <a:xfrm>
            <a:off x="141446" y="4311080"/>
            <a:ext cx="4771936" cy="291465"/>
          </a:xfrm>
          <a:prstGeom prst="rect">
            <a:avLst/>
          </a:prstGeom>
          <a:noFill/>
        </p:spPr>
        <p:txBody>
          <a:bodyPr wrap="square" lIns="0" tIns="0" rIns="0" bIns="0" rtlCol="0" anchor="t"/>
          <a:lstStyle/>
          <a:p>
            <a:pPr>
              <a:buNone/>
            </a:pPr>
            <a:r>
              <a:rPr lang="fr-FR" sz="1900" b="1" dirty="0">
                <a:solidFill>
                  <a:srgbClr val="0070C0"/>
                </a:solidFill>
                <a:latin typeface="futura-pt" pitchFamily="34" charset="0"/>
                <a:ea typeface="futura-pt" pitchFamily="34" charset="-122"/>
                <a:cs typeface="futura-pt" pitchFamily="34" charset="-120"/>
              </a:rPr>
              <a:t>Néhémie définit la vision (Ne 2, 1-9)</a:t>
            </a:r>
            <a:endParaRPr lang="fr-FR" b="1" dirty="0">
              <a:solidFill>
                <a:srgbClr val="0070C0"/>
              </a:solidFill>
            </a:endParaRPr>
          </a:p>
        </p:txBody>
      </p:sp>
      <p:pic>
        <p:nvPicPr>
          <p:cNvPr id="2" name="Object 2" descr="preencoded.png">
            <a:extLst>
              <a:ext uri="{FF2B5EF4-FFF2-40B4-BE49-F238E27FC236}">
                <a16:creationId xmlns:a16="http://schemas.microsoft.com/office/drawing/2014/main" id="{AC40D5EA-80B0-5B5D-851F-7B1534111355}"/>
              </a:ext>
            </a:extLst>
          </p:cNvPr>
          <p:cNvPicPr>
            <a:picLocks noChangeAspect="1"/>
          </p:cNvPicPr>
          <p:nvPr/>
        </p:nvPicPr>
        <p:blipFill>
          <a:blip r:embed="rId5"/>
          <a:stretch>
            <a:fillRect/>
          </a:stretch>
        </p:blipFill>
        <p:spPr>
          <a:xfrm>
            <a:off x="2275" y="4095805"/>
            <a:ext cx="4448961" cy="806083"/>
          </a:xfrm>
          <a:prstGeom prst="rect">
            <a:avLst/>
          </a:prstGeom>
        </p:spPr>
      </p:pic>
      <p:pic>
        <p:nvPicPr>
          <p:cNvPr id="14" name="Image 13">
            <a:extLst>
              <a:ext uri="{FF2B5EF4-FFF2-40B4-BE49-F238E27FC236}">
                <a16:creationId xmlns:a16="http://schemas.microsoft.com/office/drawing/2014/main" id="{5018C312-2B2B-58EB-D0AF-802BC73F752E}"/>
              </a:ext>
            </a:extLst>
          </p:cNvPr>
          <p:cNvPicPr>
            <a:picLocks noChangeAspect="1"/>
          </p:cNvPicPr>
          <p:nvPr/>
        </p:nvPicPr>
        <p:blipFill>
          <a:blip r:embed="rId6"/>
          <a:stretch>
            <a:fillRect/>
          </a:stretch>
        </p:blipFill>
        <p:spPr>
          <a:xfrm>
            <a:off x="98061" y="75555"/>
            <a:ext cx="5812574" cy="3240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4856"/>
            <a:ext cx="9144000" cy="5715000"/>
          </a:xfrm>
          <a:prstGeom prst="rect">
            <a:avLst/>
          </a:prstGeom>
        </p:spPr>
      </p:pic>
      <p:pic>
        <p:nvPicPr>
          <p:cNvPr id="4" name="Object 3" descr="preencoded.png"/>
          <p:cNvPicPr>
            <a:picLocks noChangeAspect="1"/>
          </p:cNvPicPr>
          <p:nvPr/>
        </p:nvPicPr>
        <p:blipFill>
          <a:blip r:embed="rId4"/>
          <a:stretch>
            <a:fillRect/>
          </a:stretch>
        </p:blipFill>
        <p:spPr>
          <a:xfrm>
            <a:off x="3706892" y="1548408"/>
            <a:ext cx="5295662" cy="3378279"/>
          </a:xfrm>
          <a:prstGeom prst="rect">
            <a:avLst/>
          </a:prstGeom>
        </p:spPr>
      </p:pic>
      <p:sp>
        <p:nvSpPr>
          <p:cNvPr id="9" name="Object 8"/>
          <p:cNvSpPr txBox="1"/>
          <p:nvPr/>
        </p:nvSpPr>
        <p:spPr>
          <a:xfrm>
            <a:off x="6008696" y="540869"/>
            <a:ext cx="4884182" cy="2487002"/>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fr-FR" sz="1600" b="1" dirty="0">
                <a:solidFill>
                  <a:srgbClr val="0070C0"/>
                </a:solidFill>
                <a:latin typeface="Raleway" pitchFamily="34" charset="0"/>
                <a:ea typeface="Raleway" pitchFamily="34" charset="-122"/>
                <a:cs typeface="Raleway" pitchFamily="34" charset="-120"/>
              </a:rPr>
              <a:t>Comment ?</a:t>
            </a:r>
            <a:br>
              <a:rPr lang="fr-FR" sz="1600" b="1" dirty="0">
                <a:solidFill>
                  <a:srgbClr val="0070C0"/>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Quelle méthode utiliser ?</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Comment vivre</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tel changement ?</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Que devons-nous changer</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ou ne pas changer ?</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Quel est le meilleur ordre</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de changement ?</a:t>
            </a:r>
            <a:endParaRPr lang="fr-FR" dirty="0"/>
          </a:p>
        </p:txBody>
      </p:sp>
      <p:sp>
        <p:nvSpPr>
          <p:cNvPr id="10" name="Object 9"/>
          <p:cNvSpPr txBox="1"/>
          <p:nvPr/>
        </p:nvSpPr>
        <p:spPr>
          <a:xfrm>
            <a:off x="6008696" y="3329862"/>
            <a:ext cx="4884182"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fr-FR" sz="1600" b="1" dirty="0">
                <a:solidFill>
                  <a:srgbClr val="0070C0"/>
                </a:solidFill>
                <a:latin typeface="Raleway" pitchFamily="34" charset="0"/>
                <a:ea typeface="Raleway" pitchFamily="34" charset="-122"/>
                <a:cs typeface="Raleway" pitchFamily="34" charset="-120"/>
              </a:rPr>
              <a:t>Avec qui ?</a:t>
            </a:r>
            <a:br>
              <a:rPr lang="fr-FR" sz="1600" b="1" dirty="0">
                <a:solidFill>
                  <a:srgbClr val="0070C0"/>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Qui participera ?</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Qui collaborera ?</a:t>
            </a:r>
            <a:br>
              <a:rPr lang="fr-FR" sz="1600" dirty="0">
                <a:solidFill>
                  <a:srgbClr val="333333"/>
                </a:solidFill>
                <a:latin typeface="Raleway" pitchFamily="34" charset="0"/>
                <a:ea typeface="Raleway" pitchFamily="34" charset="-122"/>
                <a:cs typeface="Raleway" pitchFamily="34" charset="-120"/>
              </a:rPr>
            </a:br>
            <a:endParaRPr lang="fr-FR" dirty="0"/>
          </a:p>
        </p:txBody>
      </p:sp>
      <p:sp>
        <p:nvSpPr>
          <p:cNvPr id="11" name="Object 10"/>
          <p:cNvSpPr txBox="1"/>
          <p:nvPr/>
        </p:nvSpPr>
        <p:spPr>
          <a:xfrm>
            <a:off x="141446" y="3793337"/>
            <a:ext cx="4771936" cy="394335"/>
          </a:xfrm>
          <a:prstGeom prst="rect">
            <a:avLst/>
          </a:prstGeom>
          <a:noFill/>
        </p:spPr>
        <p:txBody>
          <a:bodyPr wrap="square" lIns="0" tIns="0" rIns="0" bIns="0" rtlCol="0" anchor="t"/>
          <a:lstStyle/>
          <a:p>
            <a:pPr>
              <a:buNone/>
            </a:pPr>
            <a:r>
              <a:rPr lang="fr-FR" sz="2600" b="1" dirty="0">
                <a:solidFill>
                  <a:srgbClr val="0070C0"/>
                </a:solidFill>
                <a:latin typeface="futura-pt" pitchFamily="34" charset="0"/>
                <a:ea typeface="futura-pt" pitchFamily="34" charset="-122"/>
                <a:cs typeface="futura-pt" pitchFamily="34" charset="-120"/>
              </a:rPr>
              <a:t>Deuxième étape</a:t>
            </a:r>
            <a:endParaRPr lang="fr-FR" b="1" dirty="0">
              <a:solidFill>
                <a:srgbClr val="0070C0"/>
              </a:solidFill>
            </a:endParaRPr>
          </a:p>
        </p:txBody>
      </p:sp>
      <p:sp>
        <p:nvSpPr>
          <p:cNvPr id="12" name="Object 11"/>
          <p:cNvSpPr txBox="1"/>
          <p:nvPr/>
        </p:nvSpPr>
        <p:spPr>
          <a:xfrm>
            <a:off x="141446" y="4311080"/>
            <a:ext cx="4771936" cy="291465"/>
          </a:xfrm>
          <a:prstGeom prst="rect">
            <a:avLst/>
          </a:prstGeom>
          <a:noFill/>
        </p:spPr>
        <p:txBody>
          <a:bodyPr wrap="square" lIns="0" tIns="0" rIns="0" bIns="0" rtlCol="0" anchor="t"/>
          <a:lstStyle/>
          <a:p>
            <a:pPr>
              <a:buNone/>
            </a:pPr>
            <a:r>
              <a:rPr lang="fr-FR" sz="1900" b="1" dirty="0">
                <a:solidFill>
                  <a:srgbClr val="0070C0"/>
                </a:solidFill>
                <a:latin typeface="futura-pt" pitchFamily="34" charset="0"/>
                <a:ea typeface="futura-pt" pitchFamily="34" charset="-122"/>
                <a:cs typeface="futura-pt" pitchFamily="34" charset="-120"/>
              </a:rPr>
              <a:t>Néhémie définit la vision (Ne 2, 1-9)</a:t>
            </a:r>
            <a:endParaRPr lang="fr-FR" b="1" dirty="0">
              <a:solidFill>
                <a:srgbClr val="0070C0"/>
              </a:solidFill>
            </a:endParaRPr>
          </a:p>
        </p:txBody>
      </p:sp>
      <p:pic>
        <p:nvPicPr>
          <p:cNvPr id="2" name="Object 2" descr="preencoded.png">
            <a:extLst>
              <a:ext uri="{FF2B5EF4-FFF2-40B4-BE49-F238E27FC236}">
                <a16:creationId xmlns:a16="http://schemas.microsoft.com/office/drawing/2014/main" id="{AC40D5EA-80B0-5B5D-851F-7B1534111355}"/>
              </a:ext>
            </a:extLst>
          </p:cNvPr>
          <p:cNvPicPr>
            <a:picLocks noChangeAspect="1"/>
          </p:cNvPicPr>
          <p:nvPr/>
        </p:nvPicPr>
        <p:blipFill>
          <a:blip r:embed="rId5"/>
          <a:stretch>
            <a:fillRect/>
          </a:stretch>
        </p:blipFill>
        <p:spPr>
          <a:xfrm>
            <a:off x="2275" y="4095805"/>
            <a:ext cx="4448961" cy="806083"/>
          </a:xfrm>
          <a:prstGeom prst="rect">
            <a:avLst/>
          </a:prstGeom>
        </p:spPr>
      </p:pic>
      <p:pic>
        <p:nvPicPr>
          <p:cNvPr id="14" name="Image 13">
            <a:extLst>
              <a:ext uri="{FF2B5EF4-FFF2-40B4-BE49-F238E27FC236}">
                <a16:creationId xmlns:a16="http://schemas.microsoft.com/office/drawing/2014/main" id="{5018C312-2B2B-58EB-D0AF-802BC73F752E}"/>
              </a:ext>
            </a:extLst>
          </p:cNvPr>
          <p:cNvPicPr>
            <a:picLocks noChangeAspect="1"/>
          </p:cNvPicPr>
          <p:nvPr/>
        </p:nvPicPr>
        <p:blipFill>
          <a:blip r:embed="rId6"/>
          <a:stretch>
            <a:fillRect/>
          </a:stretch>
        </p:blipFill>
        <p:spPr>
          <a:xfrm>
            <a:off x="98061" y="75555"/>
            <a:ext cx="5812574" cy="3240989"/>
          </a:xfrm>
          <a:prstGeom prst="rect">
            <a:avLst/>
          </a:prstGeom>
        </p:spPr>
      </p:pic>
    </p:spTree>
    <p:extLst>
      <p:ext uri="{BB962C8B-B14F-4D97-AF65-F5344CB8AC3E}">
        <p14:creationId xmlns:p14="http://schemas.microsoft.com/office/powerpoint/2010/main" val="425659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6" name="Object 5" descr="preencoded.png"/>
          <p:cNvPicPr>
            <a:picLocks noChangeAspect="1"/>
          </p:cNvPicPr>
          <p:nvPr/>
        </p:nvPicPr>
        <p:blipFill>
          <a:blip r:embed="rId3"/>
          <a:stretch>
            <a:fillRect/>
          </a:stretch>
        </p:blipFill>
        <p:spPr>
          <a:xfrm>
            <a:off x="3815566" y="77599"/>
            <a:ext cx="5183416" cy="509528"/>
          </a:xfrm>
          <a:prstGeom prst="rect">
            <a:avLst/>
          </a:prstGeom>
        </p:spPr>
      </p:pic>
      <p:sp>
        <p:nvSpPr>
          <p:cNvPr id="10" name="Object 9"/>
          <p:cNvSpPr txBox="1"/>
          <p:nvPr/>
        </p:nvSpPr>
        <p:spPr>
          <a:xfrm>
            <a:off x="422359" y="292059"/>
            <a:ext cx="5290036"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Troisième étape</a:t>
            </a:r>
            <a:endParaRPr lang="en-US" b="1" dirty="0">
              <a:solidFill>
                <a:srgbClr val="0070C0"/>
              </a:solidFill>
            </a:endParaRPr>
          </a:p>
        </p:txBody>
      </p:sp>
      <p:sp>
        <p:nvSpPr>
          <p:cNvPr id="11" name="Object 10"/>
          <p:cNvSpPr txBox="1"/>
          <p:nvPr/>
        </p:nvSpPr>
        <p:spPr>
          <a:xfrm>
            <a:off x="422359" y="1000121"/>
            <a:ext cx="5290036" cy="291465"/>
          </a:xfrm>
          <a:prstGeom prst="rect">
            <a:avLst/>
          </a:prstGeom>
          <a:noFill/>
        </p:spPr>
        <p:txBody>
          <a:bodyPr wrap="square" lIns="0" tIns="0" rIns="0" bIns="0" rtlCol="0" anchor="t"/>
          <a:lstStyle/>
          <a:p>
            <a:pPr>
              <a:buNone/>
            </a:pPr>
            <a:r>
              <a:rPr lang="fr-FR" sz="1900" b="1" dirty="0">
                <a:solidFill>
                  <a:srgbClr val="0070C0"/>
                </a:solidFill>
                <a:latin typeface="futura-pt" pitchFamily="34" charset="0"/>
                <a:ea typeface="futura-pt" pitchFamily="34" charset="-122"/>
                <a:cs typeface="futura-pt" pitchFamily="34" charset="-120"/>
              </a:rPr>
              <a:t>Néhémie</a:t>
            </a:r>
            <a:r>
              <a:rPr lang="en-US" sz="1900" b="1" dirty="0">
                <a:solidFill>
                  <a:srgbClr val="0070C0"/>
                </a:solidFill>
                <a:latin typeface="futura-pt" pitchFamily="34" charset="0"/>
                <a:ea typeface="futura-pt" pitchFamily="34" charset="-122"/>
                <a:cs typeface="futura-pt" pitchFamily="34" charset="-120"/>
              </a:rPr>
              <a:t> contextualise la vision (Ne 2, 11-15)</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2C7A1787-8145-217B-32B4-097736836DB1}"/>
              </a:ext>
            </a:extLst>
          </p:cNvPr>
          <p:cNvPicPr>
            <a:picLocks noChangeAspect="1"/>
          </p:cNvPicPr>
          <p:nvPr/>
        </p:nvPicPr>
        <p:blipFill>
          <a:blip r:embed="rId4"/>
          <a:stretch>
            <a:fillRect/>
          </a:stretch>
        </p:blipFill>
        <p:spPr>
          <a:xfrm>
            <a:off x="244138" y="727801"/>
            <a:ext cx="5646478" cy="806083"/>
          </a:xfrm>
          <a:prstGeom prst="rect">
            <a:avLst/>
          </a:prstGeom>
        </p:spPr>
      </p:pic>
      <p:pic>
        <p:nvPicPr>
          <p:cNvPr id="13" name="Image 12">
            <a:extLst>
              <a:ext uri="{FF2B5EF4-FFF2-40B4-BE49-F238E27FC236}">
                <a16:creationId xmlns:a16="http://schemas.microsoft.com/office/drawing/2014/main" id="{C1C80938-5970-B82A-5926-E331657A014D}"/>
              </a:ext>
            </a:extLst>
          </p:cNvPr>
          <p:cNvPicPr>
            <a:picLocks noChangeAspect="1"/>
          </p:cNvPicPr>
          <p:nvPr/>
        </p:nvPicPr>
        <p:blipFill>
          <a:blip r:embed="rId5"/>
          <a:stretch>
            <a:fillRect/>
          </a:stretch>
        </p:blipFill>
        <p:spPr>
          <a:xfrm>
            <a:off x="1735015" y="1776182"/>
            <a:ext cx="5934974" cy="35615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3"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3)">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5" descr="preencoded.png"/>
          <p:cNvPicPr>
            <a:picLocks noChangeAspect="1"/>
          </p:cNvPicPr>
          <p:nvPr/>
        </p:nvPicPr>
        <p:blipFill>
          <a:blip r:embed="rId3"/>
          <a:stretch>
            <a:fillRect/>
          </a:stretch>
        </p:blipFill>
        <p:spPr>
          <a:xfrm>
            <a:off x="3815566" y="77599"/>
            <a:ext cx="5183416" cy="509528"/>
          </a:xfrm>
          <a:prstGeom prst="rect">
            <a:avLst/>
          </a:prstGeom>
        </p:spPr>
      </p:pic>
      <p:sp>
        <p:nvSpPr>
          <p:cNvPr id="7" name="Object 6"/>
          <p:cNvSpPr txBox="1"/>
          <p:nvPr/>
        </p:nvSpPr>
        <p:spPr>
          <a:xfrm>
            <a:off x="6038491" y="446008"/>
            <a:ext cx="4878556"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Un va-et-vient constant</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entre la lecture</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des événements</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et la lecture des Écritures</a:t>
            </a:r>
            <a:endParaRPr lang="fr-FR" dirty="0"/>
          </a:p>
        </p:txBody>
      </p:sp>
      <p:sp>
        <p:nvSpPr>
          <p:cNvPr id="8" name="Object 7"/>
          <p:cNvSpPr txBox="1"/>
          <p:nvPr/>
        </p:nvSpPr>
        <p:spPr>
          <a:xfrm>
            <a:off x="6038491" y="1808424"/>
            <a:ext cx="4878556"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L’évaluation et la réflexion</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sont nécessaires</a:t>
            </a:r>
            <a:br>
              <a:rPr lang="en-US" sz="1600" dirty="0">
                <a:solidFill>
                  <a:srgbClr val="333333"/>
                </a:solidFill>
                <a:latin typeface="Raleway" pitchFamily="34" charset="0"/>
                <a:ea typeface="Raleway" pitchFamily="34" charset="-122"/>
                <a:cs typeface="Raleway" pitchFamily="34" charset="-120"/>
              </a:rPr>
            </a:br>
            <a:r>
              <a:rPr lang="en-US" sz="1600" dirty="0">
                <a:solidFill>
                  <a:srgbClr val="333333"/>
                </a:solidFill>
                <a:latin typeface="Raleway" pitchFamily="34" charset="0"/>
                <a:ea typeface="Raleway" pitchFamily="34" charset="-122"/>
                <a:cs typeface="Raleway" pitchFamily="34" charset="-120"/>
              </a:rPr>
              <a:t>et </a:t>
            </a:r>
            <a:r>
              <a:rPr lang="fr-FR" sz="1600" dirty="0">
                <a:solidFill>
                  <a:srgbClr val="333333"/>
                </a:solidFill>
                <a:latin typeface="Raleway" pitchFamily="34" charset="0"/>
                <a:ea typeface="Raleway" pitchFamily="34" charset="-122"/>
                <a:cs typeface="Raleway" pitchFamily="34" charset="-120"/>
              </a:rPr>
              <a:t>prennent</a:t>
            </a:r>
            <a:r>
              <a:rPr lang="en-US" sz="1600" dirty="0">
                <a:solidFill>
                  <a:srgbClr val="333333"/>
                </a:solidFill>
                <a:latin typeface="Raleway" pitchFamily="34" charset="0"/>
                <a:ea typeface="Raleway" pitchFamily="34" charset="-122"/>
                <a:cs typeface="Raleway" pitchFamily="34" charset="-120"/>
              </a:rPr>
              <a:t> </a:t>
            </a:r>
            <a:r>
              <a:rPr lang="fr-FR" sz="1600" dirty="0">
                <a:solidFill>
                  <a:srgbClr val="333333"/>
                </a:solidFill>
                <a:latin typeface="Raleway" pitchFamily="34" charset="0"/>
                <a:ea typeface="Raleway" pitchFamily="34" charset="-122"/>
                <a:cs typeface="Raleway" pitchFamily="34" charset="-120"/>
              </a:rPr>
              <a:t>un certain </a:t>
            </a:r>
            <a:r>
              <a:rPr lang="en-US" sz="1600" dirty="0">
                <a:solidFill>
                  <a:srgbClr val="333333"/>
                </a:solidFill>
                <a:latin typeface="Raleway" pitchFamily="34" charset="0"/>
                <a:ea typeface="Raleway" pitchFamily="34" charset="-122"/>
                <a:cs typeface="Raleway" pitchFamily="34" charset="-120"/>
              </a:rPr>
              <a:t>temps.</a:t>
            </a:r>
            <a:endParaRPr lang="en-US" dirty="0"/>
          </a:p>
        </p:txBody>
      </p:sp>
      <p:sp>
        <p:nvSpPr>
          <p:cNvPr id="9" name="Object 8"/>
          <p:cNvSpPr txBox="1"/>
          <p:nvPr/>
        </p:nvSpPr>
        <p:spPr>
          <a:xfrm>
            <a:off x="6038491" y="3020991"/>
            <a:ext cx="3105509"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b="1" dirty="0">
                <a:solidFill>
                  <a:srgbClr val="333333"/>
                </a:solidFill>
                <a:latin typeface="Raleway" pitchFamily="34" charset="0"/>
                <a:ea typeface="Raleway" pitchFamily="34" charset="-122"/>
                <a:cs typeface="Raleway" pitchFamily="34" charset="-120"/>
              </a:rPr>
              <a:t>Le rapport à la Parole de Dieu</a:t>
            </a:r>
            <a:br>
              <a:rPr lang="en-US" sz="1600" b="1" dirty="0">
                <a:solidFill>
                  <a:srgbClr val="333333"/>
                </a:solidFill>
                <a:latin typeface="Raleway" pitchFamily="34" charset="0"/>
                <a:ea typeface="Raleway" pitchFamily="34" charset="-122"/>
                <a:cs typeface="Raleway" pitchFamily="34" charset="-120"/>
              </a:rPr>
            </a:br>
            <a:r>
              <a:rPr lang="en-US" sz="1600" b="1" dirty="0">
                <a:solidFill>
                  <a:srgbClr val="333333"/>
                </a:solidFill>
                <a:latin typeface="Raleway" pitchFamily="34" charset="0"/>
                <a:ea typeface="Raleway" pitchFamily="34" charset="-122"/>
                <a:cs typeface="Raleway" pitchFamily="34" charset="-120"/>
              </a:rPr>
              <a:t> doit être sans cesse présent.</a:t>
            </a:r>
            <a:endParaRPr lang="en-US" b="1" dirty="0"/>
          </a:p>
        </p:txBody>
      </p:sp>
      <p:sp>
        <p:nvSpPr>
          <p:cNvPr id="10" name="Object 9"/>
          <p:cNvSpPr txBox="1"/>
          <p:nvPr/>
        </p:nvSpPr>
        <p:spPr>
          <a:xfrm>
            <a:off x="244138" y="3938818"/>
            <a:ext cx="5290036"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Troisième étape</a:t>
            </a:r>
            <a:endParaRPr lang="en-US" b="1" dirty="0">
              <a:solidFill>
                <a:srgbClr val="0070C0"/>
              </a:solidFill>
            </a:endParaRPr>
          </a:p>
        </p:txBody>
      </p:sp>
      <p:sp>
        <p:nvSpPr>
          <p:cNvPr id="11" name="Object 10"/>
          <p:cNvSpPr txBox="1"/>
          <p:nvPr/>
        </p:nvSpPr>
        <p:spPr>
          <a:xfrm>
            <a:off x="244138" y="4456561"/>
            <a:ext cx="5290036" cy="291465"/>
          </a:xfrm>
          <a:prstGeom prst="rect">
            <a:avLst/>
          </a:prstGeom>
          <a:noFill/>
        </p:spPr>
        <p:txBody>
          <a:bodyPr wrap="square" lIns="0" tIns="0" rIns="0" bIns="0" rtlCol="0" anchor="t"/>
          <a:lstStyle/>
          <a:p>
            <a:pPr>
              <a:buNone/>
            </a:pPr>
            <a:r>
              <a:rPr lang="fr-FR" sz="1900" b="1" dirty="0">
                <a:solidFill>
                  <a:srgbClr val="0070C0"/>
                </a:solidFill>
                <a:latin typeface="futura-pt" pitchFamily="34" charset="0"/>
                <a:ea typeface="futura-pt" pitchFamily="34" charset="-122"/>
                <a:cs typeface="futura-pt" pitchFamily="34" charset="-120"/>
              </a:rPr>
              <a:t>Néhémie</a:t>
            </a:r>
            <a:r>
              <a:rPr lang="en-US" sz="1900" b="1" dirty="0">
                <a:solidFill>
                  <a:srgbClr val="0070C0"/>
                </a:solidFill>
                <a:latin typeface="futura-pt" pitchFamily="34" charset="0"/>
                <a:ea typeface="futura-pt" pitchFamily="34" charset="-122"/>
                <a:cs typeface="futura-pt" pitchFamily="34" charset="-120"/>
              </a:rPr>
              <a:t> contextualise la vision (Ne 2, 11-15)</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2C7A1787-8145-217B-32B4-097736836DB1}"/>
              </a:ext>
            </a:extLst>
          </p:cNvPr>
          <p:cNvPicPr>
            <a:picLocks noChangeAspect="1"/>
          </p:cNvPicPr>
          <p:nvPr/>
        </p:nvPicPr>
        <p:blipFill>
          <a:blip r:embed="rId4"/>
          <a:stretch>
            <a:fillRect/>
          </a:stretch>
        </p:blipFill>
        <p:spPr>
          <a:xfrm>
            <a:off x="65917" y="4333153"/>
            <a:ext cx="5646478" cy="806083"/>
          </a:xfrm>
          <a:prstGeom prst="rect">
            <a:avLst/>
          </a:prstGeom>
        </p:spPr>
      </p:pic>
      <p:pic>
        <p:nvPicPr>
          <p:cNvPr id="13" name="Image 12">
            <a:extLst>
              <a:ext uri="{FF2B5EF4-FFF2-40B4-BE49-F238E27FC236}">
                <a16:creationId xmlns:a16="http://schemas.microsoft.com/office/drawing/2014/main" id="{C1C80938-5970-B82A-5926-E331657A014D}"/>
              </a:ext>
            </a:extLst>
          </p:cNvPr>
          <p:cNvPicPr>
            <a:picLocks noChangeAspect="1"/>
          </p:cNvPicPr>
          <p:nvPr/>
        </p:nvPicPr>
        <p:blipFill>
          <a:blip r:embed="rId5"/>
          <a:stretch>
            <a:fillRect/>
          </a:stretch>
        </p:blipFill>
        <p:spPr>
          <a:xfrm>
            <a:off x="0" y="128338"/>
            <a:ext cx="5934974" cy="3561588"/>
          </a:xfrm>
          <a:prstGeom prst="rect">
            <a:avLst/>
          </a:prstGeom>
        </p:spPr>
      </p:pic>
    </p:spTree>
    <p:extLst>
      <p:ext uri="{BB962C8B-B14F-4D97-AF65-F5344CB8AC3E}">
        <p14:creationId xmlns:p14="http://schemas.microsoft.com/office/powerpoint/2010/main" val="3743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3"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3)">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stretch>
            <a:fillRect/>
          </a:stretch>
        </p:blipFill>
        <p:spPr>
          <a:xfrm>
            <a:off x="3712518" y="1343293"/>
            <a:ext cx="5290036" cy="2277249"/>
          </a:xfrm>
          <a:prstGeom prst="rect">
            <a:avLst/>
          </a:prstGeom>
        </p:spPr>
      </p:pic>
      <p:sp>
        <p:nvSpPr>
          <p:cNvPr id="12" name="Object 11"/>
          <p:cNvSpPr txBox="1"/>
          <p:nvPr/>
        </p:nvSpPr>
        <p:spPr>
          <a:xfrm>
            <a:off x="145018" y="479246"/>
            <a:ext cx="4771936"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Quatrième étape</a:t>
            </a:r>
            <a:endParaRPr lang="en-US" b="1" dirty="0">
              <a:solidFill>
                <a:srgbClr val="0070C0"/>
              </a:solidFill>
            </a:endParaRPr>
          </a:p>
        </p:txBody>
      </p:sp>
      <p:sp>
        <p:nvSpPr>
          <p:cNvPr id="13" name="Object 12"/>
          <p:cNvSpPr txBox="1"/>
          <p:nvPr/>
        </p:nvSpPr>
        <p:spPr>
          <a:xfrm>
            <a:off x="145018" y="996989"/>
            <a:ext cx="4771936"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partage la vision (Ne 2, 16-20</a:t>
            </a:r>
            <a:r>
              <a:rPr lang="en-US" sz="1900" dirty="0">
                <a:solidFill>
                  <a:srgbClr val="333333"/>
                </a:solidFill>
                <a:latin typeface="futura-pt" pitchFamily="34" charset="0"/>
                <a:ea typeface="futura-pt" pitchFamily="34" charset="-122"/>
                <a:cs typeface="futura-pt" pitchFamily="34" charset="-120"/>
              </a:rPr>
              <a:t>)</a:t>
            </a:r>
            <a:endParaRPr lang="en-US" dirty="0"/>
          </a:p>
        </p:txBody>
      </p:sp>
      <p:pic>
        <p:nvPicPr>
          <p:cNvPr id="2" name="Object 2" descr="preencoded.png">
            <a:extLst>
              <a:ext uri="{FF2B5EF4-FFF2-40B4-BE49-F238E27FC236}">
                <a16:creationId xmlns:a16="http://schemas.microsoft.com/office/drawing/2014/main" id="{A7D567E5-A150-A016-D10F-C9E4AE3B63C6}"/>
              </a:ext>
            </a:extLst>
          </p:cNvPr>
          <p:cNvPicPr>
            <a:picLocks noChangeAspect="1"/>
          </p:cNvPicPr>
          <p:nvPr/>
        </p:nvPicPr>
        <p:blipFill>
          <a:blip r:embed="rId4"/>
          <a:stretch>
            <a:fillRect/>
          </a:stretch>
        </p:blipFill>
        <p:spPr>
          <a:xfrm>
            <a:off x="0" y="739679"/>
            <a:ext cx="5050277" cy="806083"/>
          </a:xfrm>
          <a:prstGeom prst="rect">
            <a:avLst/>
          </a:prstGeom>
        </p:spPr>
      </p:pic>
      <p:pic>
        <p:nvPicPr>
          <p:cNvPr id="9" name="Image 8">
            <a:extLst>
              <a:ext uri="{FF2B5EF4-FFF2-40B4-BE49-F238E27FC236}">
                <a16:creationId xmlns:a16="http://schemas.microsoft.com/office/drawing/2014/main" id="{61E3FA5A-6B20-E2C1-6B77-464376F4C303}"/>
              </a:ext>
            </a:extLst>
          </p:cNvPr>
          <p:cNvPicPr>
            <a:picLocks noChangeAspect="1"/>
          </p:cNvPicPr>
          <p:nvPr/>
        </p:nvPicPr>
        <p:blipFill>
          <a:blip r:embed="rId5"/>
          <a:stretch>
            <a:fillRect/>
          </a:stretch>
        </p:blipFill>
        <p:spPr>
          <a:xfrm>
            <a:off x="1058179" y="1669170"/>
            <a:ext cx="6311112" cy="3589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stretch>
            <a:fillRect/>
          </a:stretch>
        </p:blipFill>
        <p:spPr>
          <a:xfrm>
            <a:off x="3712518" y="1343293"/>
            <a:ext cx="5290036" cy="2277249"/>
          </a:xfrm>
          <a:prstGeom prst="rect">
            <a:avLst/>
          </a:prstGeom>
        </p:spPr>
      </p:pic>
      <p:sp>
        <p:nvSpPr>
          <p:cNvPr id="7" name="Object 6"/>
          <p:cNvSpPr txBox="1"/>
          <p:nvPr/>
        </p:nvSpPr>
        <p:spPr>
          <a:xfrm>
            <a:off x="5195296" y="18846"/>
            <a:ext cx="3877982" cy="3166110"/>
          </a:xfrm>
          <a:prstGeom prst="rect">
            <a:avLst/>
          </a:prstGeom>
          <a:noFill/>
        </p:spPr>
        <p:txBody>
          <a:bodyPr wrap="square" lIns="0" tIns="0" rIns="0" bIns="0" rtlCol="0" anchor="t"/>
          <a:lstStyle/>
          <a:p>
            <a:pPr marL="342900" indent="-342900">
              <a:buClr>
                <a:srgbClr val="0070C0"/>
              </a:buClr>
              <a:buFont typeface="+mj-lt"/>
              <a:buAutoNum type="arabicPeriod"/>
            </a:pPr>
            <a:r>
              <a:rPr lang="fr-FR" sz="1600" dirty="0">
                <a:solidFill>
                  <a:srgbClr val="333333"/>
                </a:solidFill>
                <a:latin typeface="Raleway" pitchFamily="34" charset="0"/>
                <a:ea typeface="Raleway" pitchFamily="34" charset="-122"/>
                <a:cs typeface="Raleway" pitchFamily="34" charset="-120"/>
              </a:rPr>
              <a:t>Néhémie sème d’abord la vision dans le cœur des principaux responsables. Puis il transmet la vision à toute</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la communauté (2, 16-17).</a:t>
            </a:r>
          </a:p>
          <a:p>
            <a:pPr marL="342900" indent="-342900">
              <a:buFont typeface="+mj-lt"/>
              <a:buAutoNum type="arabicPeriod"/>
            </a:pPr>
            <a:endParaRPr lang="fr-FR" sz="1600" dirty="0">
              <a:solidFill>
                <a:srgbClr val="333333"/>
              </a:solidFill>
              <a:latin typeface="Raleway" pitchFamily="34" charset="0"/>
              <a:ea typeface="Raleway" pitchFamily="34" charset="-122"/>
              <a:cs typeface="Raleway" pitchFamily="34" charset="-120"/>
            </a:endParaRPr>
          </a:p>
          <a:p>
            <a:pPr marL="342900" indent="-342900">
              <a:buClr>
                <a:srgbClr val="0070C0"/>
              </a:buClr>
              <a:buFont typeface="+mj-lt"/>
              <a:buAutoNum type="arabicPeriod"/>
            </a:pPr>
            <a:r>
              <a:rPr lang="fr-FR" sz="1600" dirty="0">
                <a:solidFill>
                  <a:srgbClr val="333333"/>
                </a:solidFill>
                <a:latin typeface="Raleway" pitchFamily="34" charset="0"/>
              </a:rPr>
              <a:t>Il décrit l’état lamentable des choses et tourne les regards vers ce</a:t>
            </a:r>
            <a:br>
              <a:rPr lang="fr-FR" sz="1600" dirty="0">
                <a:solidFill>
                  <a:srgbClr val="333333"/>
                </a:solidFill>
                <a:latin typeface="Raleway" pitchFamily="34" charset="0"/>
              </a:rPr>
            </a:br>
            <a:r>
              <a:rPr lang="fr-FR" sz="1600" dirty="0">
                <a:solidFill>
                  <a:srgbClr val="333333"/>
                </a:solidFill>
                <a:latin typeface="Raleway" pitchFamily="34" charset="0"/>
              </a:rPr>
              <a:t>qu’elles pourraient au contraire être.</a:t>
            </a:r>
          </a:p>
          <a:p>
            <a:pPr marL="342900" indent="-342900">
              <a:buFont typeface="+mj-lt"/>
              <a:buAutoNum type="arabicPeriod"/>
            </a:pPr>
            <a:endParaRPr lang="fr-FR" sz="1600" dirty="0">
              <a:solidFill>
                <a:srgbClr val="333333"/>
              </a:solidFill>
              <a:latin typeface="Raleway" pitchFamily="34" charset="0"/>
            </a:endParaRPr>
          </a:p>
          <a:p>
            <a:pPr marL="1431925" indent="-247650">
              <a:buClr>
                <a:srgbClr val="0070C0"/>
              </a:buClr>
              <a:buFont typeface="+mj-lt"/>
              <a:buAutoNum type="arabicPeriod"/>
            </a:pPr>
            <a:r>
              <a:rPr lang="fr-FR" sz="1600" dirty="0">
                <a:solidFill>
                  <a:srgbClr val="333333"/>
                </a:solidFill>
                <a:latin typeface="Raleway" pitchFamily="34" charset="0"/>
              </a:rPr>
              <a:t>Il communique son désir de rebâtir lui-même</a:t>
            </a:r>
            <a:br>
              <a:rPr lang="fr-FR" sz="1600" dirty="0">
                <a:solidFill>
                  <a:srgbClr val="333333"/>
                </a:solidFill>
                <a:latin typeface="Raleway" pitchFamily="34" charset="0"/>
              </a:rPr>
            </a:br>
            <a:r>
              <a:rPr lang="fr-FR" sz="1600" dirty="0">
                <a:solidFill>
                  <a:srgbClr val="333333"/>
                </a:solidFill>
                <a:latin typeface="Raleway" pitchFamily="34" charset="0"/>
              </a:rPr>
              <a:t>avec eux (on peut noter le passage du « vous » au « nous »).</a:t>
            </a:r>
          </a:p>
          <a:p>
            <a:pPr marL="342900" indent="-342900">
              <a:buFont typeface="+mj-lt"/>
              <a:buAutoNum type="arabicPeriod"/>
            </a:pPr>
            <a:endParaRPr lang="fr-FR" sz="1600" dirty="0">
              <a:solidFill>
                <a:srgbClr val="333333"/>
              </a:solidFill>
              <a:latin typeface="Raleway" pitchFamily="34" charset="0"/>
            </a:endParaRPr>
          </a:p>
          <a:p>
            <a:pPr marL="1431925" indent="-266700">
              <a:buClr>
                <a:srgbClr val="0070C0"/>
              </a:buClr>
              <a:buFont typeface="+mj-lt"/>
              <a:buAutoNum type="arabicPeriod"/>
            </a:pPr>
            <a:r>
              <a:rPr lang="fr-FR" sz="1600" dirty="0">
                <a:solidFill>
                  <a:srgbClr val="333333"/>
                </a:solidFill>
                <a:latin typeface="Raleway" pitchFamily="34" charset="0"/>
                <a:ea typeface="Raleway" pitchFamily="34" charset="-122"/>
                <a:cs typeface="Raleway" pitchFamily="34" charset="-120"/>
              </a:rPr>
              <a:t>Il témoigne de l’action de Dieu dans sa vie (2, 18a), et signale l’accord du roi.</a:t>
            </a:r>
          </a:p>
          <a:p>
            <a:pPr marL="342900" indent="-342900">
              <a:buFont typeface="+mj-lt"/>
              <a:buAutoNum type="arabicPeriod"/>
            </a:pPr>
            <a:endParaRPr lang="fr-FR" sz="1600" dirty="0">
              <a:solidFill>
                <a:srgbClr val="333333"/>
              </a:solidFill>
              <a:latin typeface="Raleway" pitchFamily="34" charset="0"/>
            </a:endParaRPr>
          </a:p>
          <a:p>
            <a:pPr marL="1431925" indent="-342900">
              <a:buClr>
                <a:srgbClr val="0070C0"/>
              </a:buClr>
              <a:buFont typeface="+mj-lt"/>
              <a:buAutoNum type="arabicPeriod"/>
              <a:tabLst>
                <a:tab pos="801688" algn="l"/>
              </a:tabLst>
            </a:pPr>
            <a:r>
              <a:rPr lang="fr-FR" sz="1600" dirty="0">
                <a:solidFill>
                  <a:srgbClr val="333333"/>
                </a:solidFill>
                <a:latin typeface="Raleway" pitchFamily="34" charset="0"/>
                <a:ea typeface="Raleway" pitchFamily="34" charset="-122"/>
                <a:cs typeface="Raleway" pitchFamily="34" charset="-120"/>
              </a:rPr>
              <a:t>Il suscite ainsi l’unanimité dans le désir d’accomplir la vision (2, 18b).</a:t>
            </a:r>
            <a:endParaRPr lang="fr-FR" sz="1600" dirty="0">
              <a:solidFill>
                <a:srgbClr val="333333"/>
              </a:solidFill>
              <a:latin typeface="Raleway" pitchFamily="34" charset="0"/>
            </a:endParaRPr>
          </a:p>
          <a:p>
            <a:pPr marL="342900" indent="-342900">
              <a:buFont typeface="+mj-lt"/>
              <a:buAutoNum type="arabicPeriod"/>
            </a:pPr>
            <a:endParaRPr lang="en-US" dirty="0"/>
          </a:p>
        </p:txBody>
      </p:sp>
      <p:sp>
        <p:nvSpPr>
          <p:cNvPr id="12" name="Object 11"/>
          <p:cNvSpPr txBox="1"/>
          <p:nvPr/>
        </p:nvSpPr>
        <p:spPr>
          <a:xfrm>
            <a:off x="145018" y="479246"/>
            <a:ext cx="4771936"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Quatrième étape</a:t>
            </a:r>
            <a:endParaRPr lang="en-US" b="1" dirty="0">
              <a:solidFill>
                <a:srgbClr val="0070C0"/>
              </a:solidFill>
            </a:endParaRPr>
          </a:p>
        </p:txBody>
      </p:sp>
      <p:sp>
        <p:nvSpPr>
          <p:cNvPr id="13" name="Object 12"/>
          <p:cNvSpPr txBox="1"/>
          <p:nvPr/>
        </p:nvSpPr>
        <p:spPr>
          <a:xfrm>
            <a:off x="145018" y="996989"/>
            <a:ext cx="4771936"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partage la vision (Ne 2, 16-20</a:t>
            </a:r>
            <a:r>
              <a:rPr lang="en-US" sz="1900" dirty="0">
                <a:solidFill>
                  <a:srgbClr val="333333"/>
                </a:solidFill>
                <a:latin typeface="futura-pt" pitchFamily="34" charset="0"/>
                <a:ea typeface="futura-pt" pitchFamily="34" charset="-122"/>
                <a:cs typeface="futura-pt" pitchFamily="34" charset="-120"/>
              </a:rPr>
              <a:t>)</a:t>
            </a:r>
            <a:endParaRPr lang="en-US" dirty="0"/>
          </a:p>
        </p:txBody>
      </p:sp>
      <p:pic>
        <p:nvPicPr>
          <p:cNvPr id="2" name="Object 2" descr="preencoded.png">
            <a:extLst>
              <a:ext uri="{FF2B5EF4-FFF2-40B4-BE49-F238E27FC236}">
                <a16:creationId xmlns:a16="http://schemas.microsoft.com/office/drawing/2014/main" id="{A7D567E5-A150-A016-D10F-C9E4AE3B63C6}"/>
              </a:ext>
            </a:extLst>
          </p:cNvPr>
          <p:cNvPicPr>
            <a:picLocks noChangeAspect="1"/>
          </p:cNvPicPr>
          <p:nvPr/>
        </p:nvPicPr>
        <p:blipFill>
          <a:blip r:embed="rId4"/>
          <a:stretch>
            <a:fillRect/>
          </a:stretch>
        </p:blipFill>
        <p:spPr>
          <a:xfrm>
            <a:off x="0" y="739679"/>
            <a:ext cx="5050277" cy="806083"/>
          </a:xfrm>
          <a:prstGeom prst="rect">
            <a:avLst/>
          </a:prstGeom>
        </p:spPr>
      </p:pic>
      <p:pic>
        <p:nvPicPr>
          <p:cNvPr id="9" name="Image 8">
            <a:extLst>
              <a:ext uri="{FF2B5EF4-FFF2-40B4-BE49-F238E27FC236}">
                <a16:creationId xmlns:a16="http://schemas.microsoft.com/office/drawing/2014/main" id="{61E3FA5A-6B20-E2C1-6B77-464376F4C303}"/>
              </a:ext>
            </a:extLst>
          </p:cNvPr>
          <p:cNvPicPr>
            <a:picLocks noChangeAspect="1"/>
          </p:cNvPicPr>
          <p:nvPr/>
        </p:nvPicPr>
        <p:blipFill>
          <a:blip r:embed="rId5"/>
          <a:stretch>
            <a:fillRect/>
          </a:stretch>
        </p:blipFill>
        <p:spPr>
          <a:xfrm>
            <a:off x="-55513" y="2015474"/>
            <a:ext cx="6311112" cy="3589020"/>
          </a:xfrm>
          <a:prstGeom prst="rect">
            <a:avLst/>
          </a:prstGeom>
        </p:spPr>
      </p:pic>
    </p:spTree>
    <p:extLst>
      <p:ext uri="{BB962C8B-B14F-4D97-AF65-F5344CB8AC3E}">
        <p14:creationId xmlns:p14="http://schemas.microsoft.com/office/powerpoint/2010/main" val="15001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left)">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wipe(left)">
                                      <p:cBhvr>
                                        <p:cTn id="44" dur="500"/>
                                        <p:tgtEl>
                                          <p:spTgt spid="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wipe(left)">
                                      <p:cBhvr>
                                        <p:cTn id="54" dur="500"/>
                                        <p:tgtEl>
                                          <p:spTgt spid="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xEl>
                                              <p:pRg st="8" end="8"/>
                                            </p:txEl>
                                          </p:spTgt>
                                        </p:tgtEl>
                                        <p:attrNameLst>
                                          <p:attrName>style.visibility</p:attrName>
                                        </p:attrNameLst>
                                      </p:cBhvr>
                                      <p:to>
                                        <p:strVal val="visible"/>
                                      </p:to>
                                    </p:set>
                                    <p:animEffect transition="in" filter="wipe(left)">
                                      <p:cBhvr>
                                        <p:cTn id="5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4" name="Object 3" descr="preencoded.png"/>
          <p:cNvPicPr>
            <a:picLocks noChangeAspect="1"/>
          </p:cNvPicPr>
          <p:nvPr/>
        </p:nvPicPr>
        <p:blipFill>
          <a:blip r:embed="rId4"/>
          <a:stretch>
            <a:fillRect/>
          </a:stretch>
        </p:blipFill>
        <p:spPr>
          <a:xfrm>
            <a:off x="3712428" y="1959620"/>
            <a:ext cx="5290036" cy="2277249"/>
          </a:xfrm>
          <a:prstGeom prst="rect">
            <a:avLst/>
          </a:prstGeom>
        </p:spPr>
      </p:pic>
      <p:pic>
        <p:nvPicPr>
          <p:cNvPr id="5" name="Object 4" descr="preencoded.png"/>
          <p:cNvPicPr>
            <a:picLocks noChangeAspect="1"/>
          </p:cNvPicPr>
          <p:nvPr/>
        </p:nvPicPr>
        <p:blipFill>
          <a:blip r:embed="rId5"/>
          <a:stretch>
            <a:fillRect/>
          </a:stretch>
        </p:blipFill>
        <p:spPr>
          <a:xfrm>
            <a:off x="0" y="0"/>
            <a:ext cx="3815566" cy="5715000"/>
          </a:xfrm>
          <a:prstGeom prst="rect">
            <a:avLst/>
          </a:prstGeom>
        </p:spPr>
      </p:pic>
      <p:pic>
        <p:nvPicPr>
          <p:cNvPr id="6" name="Object 5" descr="preencoded.png"/>
          <p:cNvPicPr>
            <a:picLocks noChangeAspect="1"/>
          </p:cNvPicPr>
          <p:nvPr/>
        </p:nvPicPr>
        <p:blipFill>
          <a:blip r:embed="rId6"/>
          <a:stretch>
            <a:fillRect/>
          </a:stretch>
        </p:blipFill>
        <p:spPr>
          <a:xfrm>
            <a:off x="3712428" y="80010"/>
            <a:ext cx="5286464" cy="509171"/>
          </a:xfrm>
          <a:prstGeom prst="rect">
            <a:avLst/>
          </a:prstGeom>
        </p:spPr>
      </p:pic>
      <p:sp>
        <p:nvSpPr>
          <p:cNvPr id="7" name="Object 6"/>
          <p:cNvSpPr txBox="1"/>
          <p:nvPr/>
        </p:nvSpPr>
        <p:spPr>
          <a:xfrm>
            <a:off x="3918168" y="2165360"/>
            <a:ext cx="4878556"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  1. </a:t>
            </a:r>
            <a:r>
              <a:rPr lang="en-US" sz="1600" dirty="0">
                <a:solidFill>
                  <a:srgbClr val="333333"/>
                </a:solidFill>
                <a:latin typeface="Raleway" pitchFamily="34" charset="0"/>
                <a:ea typeface="Raleway" pitchFamily="34" charset="-122"/>
                <a:cs typeface="Raleway" pitchFamily="34" charset="-120"/>
              </a:rPr>
              <a:t>Être conscient du problème </a:t>
            </a:r>
            <a:endParaRPr lang="en-US" dirty="0"/>
          </a:p>
        </p:txBody>
      </p:sp>
      <p:sp>
        <p:nvSpPr>
          <p:cNvPr id="8" name="Object 7"/>
          <p:cNvSpPr txBox="1"/>
          <p:nvPr/>
        </p:nvSpPr>
        <p:spPr>
          <a:xfrm>
            <a:off x="3918168" y="2565410"/>
            <a:ext cx="4878556"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2. </a:t>
            </a:r>
            <a:r>
              <a:rPr lang="en-US" sz="1600" dirty="0">
                <a:solidFill>
                  <a:srgbClr val="333333"/>
                </a:solidFill>
                <a:latin typeface="Raleway" pitchFamily="34" charset="0"/>
                <a:ea typeface="Raleway" pitchFamily="34" charset="-122"/>
                <a:cs typeface="Raleway" pitchFamily="34" charset="-120"/>
              </a:rPr>
              <a:t>Proposer simplement la solution</a:t>
            </a:r>
            <a:endParaRPr lang="en-US" dirty="0"/>
          </a:p>
        </p:txBody>
      </p:sp>
      <p:sp>
        <p:nvSpPr>
          <p:cNvPr id="9" name="Object 8"/>
          <p:cNvSpPr txBox="1"/>
          <p:nvPr/>
        </p:nvSpPr>
        <p:spPr>
          <a:xfrm>
            <a:off x="3918168" y="2965460"/>
            <a:ext cx="4878556"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3.</a:t>
            </a:r>
            <a:r>
              <a:rPr lang="en-US" sz="1600" dirty="0">
                <a:solidFill>
                  <a:srgbClr val="333333"/>
                </a:solidFill>
                <a:latin typeface="Raleway" pitchFamily="34" charset="0"/>
                <a:ea typeface="Raleway" pitchFamily="34" charset="-122"/>
                <a:cs typeface="Raleway" pitchFamily="34" charset="-120"/>
              </a:rPr>
              <a:t> Exposer le motif qui pousse à agir </a:t>
            </a:r>
            <a:endParaRPr lang="en-US" dirty="0"/>
          </a:p>
        </p:txBody>
      </p:sp>
      <p:sp>
        <p:nvSpPr>
          <p:cNvPr id="10" name="Object 9"/>
          <p:cNvSpPr txBox="1"/>
          <p:nvPr/>
        </p:nvSpPr>
        <p:spPr>
          <a:xfrm>
            <a:off x="3918168" y="3365510"/>
            <a:ext cx="4878556"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4. </a:t>
            </a:r>
            <a:r>
              <a:rPr lang="en-US" sz="1600" dirty="0">
                <a:solidFill>
                  <a:srgbClr val="333333"/>
                </a:solidFill>
                <a:latin typeface="Raleway" pitchFamily="34" charset="0"/>
                <a:ea typeface="Raleway" pitchFamily="34" charset="-122"/>
                <a:cs typeface="Raleway" pitchFamily="34" charset="-120"/>
              </a:rPr>
              <a:t>Montrer la nécessité à agir maintenant.</a:t>
            </a:r>
            <a:endParaRPr lang="en-US" dirty="0"/>
          </a:p>
        </p:txBody>
      </p:sp>
      <p:sp>
        <p:nvSpPr>
          <p:cNvPr id="11" name="Object 10"/>
          <p:cNvSpPr txBox="1"/>
          <p:nvPr/>
        </p:nvSpPr>
        <p:spPr>
          <a:xfrm>
            <a:off x="3918168" y="28575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Quatrième étape</a:t>
            </a:r>
            <a:endParaRPr lang="en-US" b="1" dirty="0">
              <a:solidFill>
                <a:srgbClr val="0070C0"/>
              </a:solidFill>
            </a:endParaRPr>
          </a:p>
        </p:txBody>
      </p:sp>
      <p:sp>
        <p:nvSpPr>
          <p:cNvPr id="12" name="Object 11"/>
          <p:cNvSpPr txBox="1"/>
          <p:nvPr/>
        </p:nvSpPr>
        <p:spPr>
          <a:xfrm>
            <a:off x="3918168" y="803493"/>
            <a:ext cx="5080724"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4 éléments importants dans la transmission</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6E676F61-0680-7482-622A-F5FD6D464BC7}"/>
              </a:ext>
            </a:extLst>
          </p:cNvPr>
          <p:cNvPicPr>
            <a:picLocks noChangeAspect="1"/>
          </p:cNvPicPr>
          <p:nvPr/>
        </p:nvPicPr>
        <p:blipFill>
          <a:blip r:embed="rId7"/>
          <a:stretch>
            <a:fillRect/>
          </a:stretch>
        </p:blipFill>
        <p:spPr>
          <a:xfrm>
            <a:off x="3805967" y="647626"/>
            <a:ext cx="5286464" cy="806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4" name="Object 3" descr="preencoded.png"/>
          <p:cNvPicPr>
            <a:picLocks noChangeAspect="1"/>
          </p:cNvPicPr>
          <p:nvPr/>
        </p:nvPicPr>
        <p:blipFill>
          <a:blip r:embed="rId4"/>
          <a:stretch>
            <a:fillRect/>
          </a:stretch>
        </p:blipFill>
        <p:spPr>
          <a:xfrm>
            <a:off x="3712428" y="1959620"/>
            <a:ext cx="5290036" cy="2277249"/>
          </a:xfrm>
          <a:prstGeom prst="rect">
            <a:avLst/>
          </a:prstGeom>
        </p:spPr>
      </p:pic>
      <p:pic>
        <p:nvPicPr>
          <p:cNvPr id="5" name="Object 4" descr="preencoded.png"/>
          <p:cNvPicPr>
            <a:picLocks noChangeAspect="1"/>
          </p:cNvPicPr>
          <p:nvPr/>
        </p:nvPicPr>
        <p:blipFill>
          <a:blip r:embed="rId5"/>
          <a:stretch>
            <a:fillRect/>
          </a:stretch>
        </p:blipFill>
        <p:spPr>
          <a:xfrm>
            <a:off x="0" y="0"/>
            <a:ext cx="3815566" cy="5715000"/>
          </a:xfrm>
          <a:prstGeom prst="rect">
            <a:avLst/>
          </a:prstGeom>
        </p:spPr>
      </p:pic>
      <p:sp>
        <p:nvSpPr>
          <p:cNvPr id="7" name="Object 6"/>
          <p:cNvSpPr txBox="1"/>
          <p:nvPr/>
        </p:nvSpPr>
        <p:spPr>
          <a:xfrm>
            <a:off x="3918168" y="2165360"/>
            <a:ext cx="4878556"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 1.</a:t>
            </a:r>
            <a:r>
              <a:rPr lang="en-US" sz="1600" dirty="0">
                <a:solidFill>
                  <a:srgbClr val="333333"/>
                </a:solidFill>
                <a:latin typeface="Raleway" pitchFamily="34" charset="0"/>
                <a:ea typeface="Raleway" pitchFamily="34" charset="-122"/>
                <a:cs typeface="Raleway" pitchFamily="34" charset="-120"/>
              </a:rPr>
              <a:t> Se hâter au point d’omettre la consultation.</a:t>
            </a:r>
            <a:endParaRPr lang="en-US" dirty="0"/>
          </a:p>
        </p:txBody>
      </p:sp>
      <p:sp>
        <p:nvSpPr>
          <p:cNvPr id="8" name="Object 7"/>
          <p:cNvSpPr txBox="1"/>
          <p:nvPr/>
        </p:nvSpPr>
        <p:spPr>
          <a:xfrm>
            <a:off x="3918168" y="2565410"/>
            <a:ext cx="4878556"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2. </a:t>
            </a:r>
            <a:r>
              <a:rPr lang="en-US" sz="1600" dirty="0">
                <a:solidFill>
                  <a:srgbClr val="333333"/>
                </a:solidFill>
                <a:latin typeface="Raleway" pitchFamily="34" charset="0"/>
                <a:ea typeface="Raleway" pitchFamily="34" charset="-122"/>
                <a:cs typeface="Raleway" pitchFamily="34" charset="-120"/>
              </a:rPr>
              <a:t>Avoir peur d’impliquer des collaborateurs.</a:t>
            </a:r>
            <a:endParaRPr lang="en-US" dirty="0"/>
          </a:p>
        </p:txBody>
      </p:sp>
      <p:sp>
        <p:nvSpPr>
          <p:cNvPr id="9" name="Object 8"/>
          <p:cNvSpPr txBox="1"/>
          <p:nvPr/>
        </p:nvSpPr>
        <p:spPr>
          <a:xfrm>
            <a:off x="3918168" y="2965460"/>
            <a:ext cx="4878556"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3. </a:t>
            </a:r>
            <a:r>
              <a:rPr lang="en-US" sz="1600" dirty="0">
                <a:solidFill>
                  <a:srgbClr val="333333"/>
                </a:solidFill>
                <a:latin typeface="Raleway" pitchFamily="34" charset="0"/>
                <a:ea typeface="Raleway" pitchFamily="34" charset="-122"/>
                <a:cs typeface="Raleway" pitchFamily="34" charset="-120"/>
              </a:rPr>
              <a:t>Craindre de faire face aux opposants.</a:t>
            </a:r>
            <a:endParaRPr lang="en-US" dirty="0"/>
          </a:p>
        </p:txBody>
      </p:sp>
      <p:sp>
        <p:nvSpPr>
          <p:cNvPr id="10" name="Object 9"/>
          <p:cNvSpPr txBox="1"/>
          <p:nvPr/>
        </p:nvSpPr>
        <p:spPr>
          <a:xfrm>
            <a:off x="3918168" y="3365510"/>
            <a:ext cx="4878556" cy="491490"/>
          </a:xfrm>
          <a:prstGeom prst="rect">
            <a:avLst/>
          </a:prstGeom>
          <a:noFill/>
        </p:spPr>
        <p:txBody>
          <a:bodyPr wrap="square" lIns="0" tIns="0" rIns="0" bIns="0" rtlCol="0" anchor="t"/>
          <a:lstStyle/>
          <a:p>
            <a:pPr marL="360363" indent="-360363">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4</a:t>
            </a:r>
            <a:r>
              <a:rPr lang="en-US" sz="1600" dirty="0">
                <a:solidFill>
                  <a:srgbClr val="333333"/>
                </a:solidFill>
                <a:latin typeface="Raleway" pitchFamily="34" charset="0"/>
                <a:ea typeface="Raleway" pitchFamily="34" charset="-122"/>
                <a:cs typeface="Raleway" pitchFamily="34" charset="-120"/>
              </a:rPr>
              <a:t>. Penser que les autres ne peuvent pas s’approprier la vision.</a:t>
            </a:r>
            <a:endParaRPr lang="en-US" dirty="0"/>
          </a:p>
        </p:txBody>
      </p:sp>
      <p:sp>
        <p:nvSpPr>
          <p:cNvPr id="11" name="Object 10"/>
          <p:cNvSpPr txBox="1"/>
          <p:nvPr/>
        </p:nvSpPr>
        <p:spPr>
          <a:xfrm>
            <a:off x="3918168" y="4011305"/>
            <a:ext cx="4878556"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5. </a:t>
            </a:r>
            <a:r>
              <a:rPr lang="en-US" sz="1600" dirty="0">
                <a:solidFill>
                  <a:srgbClr val="333333"/>
                </a:solidFill>
                <a:latin typeface="Raleway" pitchFamily="34" charset="0"/>
                <a:ea typeface="Raleway" pitchFamily="34" charset="-122"/>
                <a:cs typeface="Raleway" pitchFamily="34" charset="-120"/>
              </a:rPr>
              <a:t>Se croire seul dépositaire de la vision.</a:t>
            </a:r>
            <a:endParaRPr lang="en-US" dirty="0"/>
          </a:p>
        </p:txBody>
      </p:sp>
      <p:sp>
        <p:nvSpPr>
          <p:cNvPr id="12" name="Object 11"/>
          <p:cNvSpPr txBox="1"/>
          <p:nvPr/>
        </p:nvSpPr>
        <p:spPr>
          <a:xfrm>
            <a:off x="3897387" y="28575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Quatrième étape</a:t>
            </a:r>
            <a:endParaRPr lang="en-US" b="1" dirty="0">
              <a:solidFill>
                <a:srgbClr val="0070C0"/>
              </a:solidFill>
            </a:endParaRPr>
          </a:p>
        </p:txBody>
      </p:sp>
      <p:sp>
        <p:nvSpPr>
          <p:cNvPr id="13" name="Object 12"/>
          <p:cNvSpPr txBox="1"/>
          <p:nvPr/>
        </p:nvSpPr>
        <p:spPr>
          <a:xfrm>
            <a:off x="3918168" y="803493"/>
            <a:ext cx="4874984"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5 comportements font avorter la vision</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053125CB-3F1F-E16C-40B3-D3A6C05E342C}"/>
              </a:ext>
            </a:extLst>
          </p:cNvPr>
          <p:cNvPicPr>
            <a:picLocks noChangeAspect="1"/>
          </p:cNvPicPr>
          <p:nvPr/>
        </p:nvPicPr>
        <p:blipFill>
          <a:blip r:embed="rId6"/>
          <a:stretch>
            <a:fillRect/>
          </a:stretch>
        </p:blipFill>
        <p:spPr>
          <a:xfrm>
            <a:off x="3746447" y="613067"/>
            <a:ext cx="5050277" cy="806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14" name="Object 13"/>
          <p:cNvSpPr txBox="1"/>
          <p:nvPr/>
        </p:nvSpPr>
        <p:spPr>
          <a:xfrm>
            <a:off x="138768" y="57684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Cinquième étape</a:t>
            </a:r>
            <a:endParaRPr lang="en-US" b="1" dirty="0">
              <a:solidFill>
                <a:srgbClr val="0070C0"/>
              </a:solidFill>
            </a:endParaRPr>
          </a:p>
        </p:txBody>
      </p:sp>
      <p:sp>
        <p:nvSpPr>
          <p:cNvPr id="15" name="Object 14"/>
          <p:cNvSpPr txBox="1"/>
          <p:nvPr/>
        </p:nvSpPr>
        <p:spPr>
          <a:xfrm>
            <a:off x="138768" y="1094583"/>
            <a:ext cx="4874984"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accomplit la vision (Ne 3, 1-32)</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4181A32B-B512-8C20-36EA-B308773E0795}"/>
              </a:ext>
            </a:extLst>
          </p:cNvPr>
          <p:cNvPicPr>
            <a:picLocks noChangeAspect="1"/>
          </p:cNvPicPr>
          <p:nvPr/>
        </p:nvPicPr>
        <p:blipFill>
          <a:blip r:embed="rId3"/>
          <a:stretch>
            <a:fillRect/>
          </a:stretch>
        </p:blipFill>
        <p:spPr>
          <a:xfrm>
            <a:off x="0" y="837273"/>
            <a:ext cx="5139893" cy="806083"/>
          </a:xfrm>
          <a:prstGeom prst="rect">
            <a:avLst/>
          </a:prstGeom>
        </p:spPr>
      </p:pic>
      <p:pic>
        <p:nvPicPr>
          <p:cNvPr id="17" name="Image 16">
            <a:extLst>
              <a:ext uri="{FF2B5EF4-FFF2-40B4-BE49-F238E27FC236}">
                <a16:creationId xmlns:a16="http://schemas.microsoft.com/office/drawing/2014/main" id="{6C683AA8-EE3D-F4BF-FA56-6FC0AA1D3E89}"/>
              </a:ext>
            </a:extLst>
          </p:cNvPr>
          <p:cNvPicPr>
            <a:picLocks noChangeAspect="1"/>
          </p:cNvPicPr>
          <p:nvPr/>
        </p:nvPicPr>
        <p:blipFill>
          <a:blip r:embed="rId4"/>
          <a:stretch>
            <a:fillRect/>
          </a:stretch>
        </p:blipFill>
        <p:spPr>
          <a:xfrm>
            <a:off x="1418635" y="1643356"/>
            <a:ext cx="5923827" cy="3643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p:cNvSpPr txBox="1"/>
          <p:nvPr/>
        </p:nvSpPr>
        <p:spPr>
          <a:xfrm>
            <a:off x="6072510" y="1590390"/>
            <a:ext cx="4983837" cy="491490"/>
          </a:xfrm>
          <a:prstGeom prst="rect">
            <a:avLst/>
          </a:prstGeom>
          <a:noFill/>
        </p:spPr>
        <p:txBody>
          <a:bodyPr wrap="square" lIns="0" tIns="0" rIns="0" bIns="0" rtlCol="0" anchor="t"/>
          <a:lstStyle/>
          <a:p>
            <a:pPr>
              <a:buNone/>
            </a:pPr>
            <a:r>
              <a:rPr lang="en-US" b="1" dirty="0">
                <a:solidFill>
                  <a:srgbClr val="333333"/>
                </a:solidFill>
                <a:latin typeface="Raleway" pitchFamily="34" charset="0"/>
                <a:ea typeface="Raleway" pitchFamily="34" charset="-122"/>
                <a:cs typeface="Raleway" pitchFamily="34" charset="-120"/>
              </a:rPr>
              <a:t>6 </a:t>
            </a:r>
            <a:r>
              <a:rPr lang="fr-FR" b="1" dirty="0">
                <a:solidFill>
                  <a:srgbClr val="333333"/>
                </a:solidFill>
                <a:latin typeface="Raleway" pitchFamily="34" charset="0"/>
                <a:ea typeface="Raleway" pitchFamily="34" charset="-122"/>
                <a:cs typeface="Raleway" pitchFamily="34" charset="-120"/>
              </a:rPr>
              <a:t>qualités</a:t>
            </a:r>
            <a:r>
              <a:rPr lang="en-US" b="1" dirty="0">
                <a:solidFill>
                  <a:srgbClr val="333333"/>
                </a:solidFill>
                <a:latin typeface="Raleway" pitchFamily="34" charset="0"/>
                <a:ea typeface="Raleway" pitchFamily="34" charset="-122"/>
                <a:cs typeface="Raleway" pitchFamily="34" charset="-120"/>
              </a:rPr>
              <a:t> </a:t>
            </a:r>
            <a:r>
              <a:rPr lang="fr-FR" dirty="0">
                <a:solidFill>
                  <a:srgbClr val="333333"/>
                </a:solidFill>
                <a:latin typeface="Raleway" pitchFamily="34" charset="0"/>
                <a:ea typeface="Raleway" pitchFamily="34" charset="-122"/>
                <a:cs typeface="Raleway" pitchFamily="34" charset="-120"/>
              </a:rPr>
              <a:t>sont importantes</a:t>
            </a:r>
            <a:br>
              <a:rPr lang="fr-FR" dirty="0">
                <a:solidFill>
                  <a:srgbClr val="333333"/>
                </a:solidFill>
                <a:latin typeface="Raleway" pitchFamily="34" charset="0"/>
                <a:ea typeface="Raleway" pitchFamily="34" charset="-122"/>
                <a:cs typeface="Raleway" pitchFamily="34" charset="-120"/>
              </a:rPr>
            </a:br>
            <a:r>
              <a:rPr lang="fr-FR" dirty="0">
                <a:solidFill>
                  <a:srgbClr val="333333"/>
                </a:solidFill>
                <a:latin typeface="Raleway" pitchFamily="34" charset="0"/>
                <a:ea typeface="Raleway" pitchFamily="34" charset="-122"/>
                <a:cs typeface="Raleway" pitchFamily="34" charset="-120"/>
              </a:rPr>
              <a:t>dans la réalisation</a:t>
            </a:r>
            <a:br>
              <a:rPr lang="fr-FR" dirty="0">
                <a:solidFill>
                  <a:srgbClr val="333333"/>
                </a:solidFill>
                <a:latin typeface="Raleway" pitchFamily="34" charset="0"/>
                <a:ea typeface="Raleway" pitchFamily="34" charset="-122"/>
                <a:cs typeface="Raleway" pitchFamily="34" charset="-120"/>
              </a:rPr>
            </a:br>
            <a:r>
              <a:rPr lang="fr-FR" dirty="0">
                <a:solidFill>
                  <a:srgbClr val="333333"/>
                </a:solidFill>
                <a:latin typeface="Raleway" pitchFamily="34" charset="0"/>
                <a:ea typeface="Raleway" pitchFamily="34" charset="-122"/>
                <a:cs typeface="Raleway" pitchFamily="34" charset="-120"/>
              </a:rPr>
              <a:t>de la vision </a:t>
            </a:r>
            <a:r>
              <a:rPr lang="en-US" dirty="0">
                <a:solidFill>
                  <a:srgbClr val="333333"/>
                </a:solidFill>
                <a:latin typeface="Raleway" pitchFamily="34" charset="0"/>
                <a:ea typeface="Raleway" pitchFamily="34" charset="-122"/>
                <a:cs typeface="Raleway" pitchFamily="34" charset="-120"/>
              </a:rPr>
              <a:t>:</a:t>
            </a:r>
            <a:endParaRPr lang="en-US" sz="2000" dirty="0"/>
          </a:p>
        </p:txBody>
      </p:sp>
      <p:sp>
        <p:nvSpPr>
          <p:cNvPr id="8" name="Object 7"/>
          <p:cNvSpPr txBox="1"/>
          <p:nvPr/>
        </p:nvSpPr>
        <p:spPr>
          <a:xfrm>
            <a:off x="5972145" y="2737938"/>
            <a:ext cx="4983837"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1. </a:t>
            </a:r>
            <a:r>
              <a:rPr lang="en-US" sz="1600" dirty="0">
                <a:solidFill>
                  <a:srgbClr val="333333"/>
                </a:solidFill>
                <a:latin typeface="Raleway" pitchFamily="34" charset="0"/>
                <a:ea typeface="Raleway" pitchFamily="34" charset="-122"/>
                <a:cs typeface="Raleway" pitchFamily="34" charset="-120"/>
              </a:rPr>
              <a:t>Coordination</a:t>
            </a:r>
            <a:endParaRPr lang="en-US" dirty="0"/>
          </a:p>
        </p:txBody>
      </p:sp>
      <p:sp>
        <p:nvSpPr>
          <p:cNvPr id="9" name="Object 8"/>
          <p:cNvSpPr txBox="1"/>
          <p:nvPr/>
        </p:nvSpPr>
        <p:spPr>
          <a:xfrm>
            <a:off x="5972145" y="3137988"/>
            <a:ext cx="4983837"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  2. </a:t>
            </a:r>
            <a:r>
              <a:rPr lang="en-US" sz="1600" dirty="0">
                <a:solidFill>
                  <a:srgbClr val="333333"/>
                </a:solidFill>
                <a:latin typeface="Raleway" pitchFamily="34" charset="0"/>
                <a:ea typeface="Raleway" pitchFamily="34" charset="-122"/>
                <a:cs typeface="Raleway" pitchFamily="34" charset="-120"/>
              </a:rPr>
              <a:t>Coopération</a:t>
            </a:r>
            <a:endParaRPr lang="en-US" dirty="0"/>
          </a:p>
        </p:txBody>
      </p:sp>
      <p:sp>
        <p:nvSpPr>
          <p:cNvPr id="10" name="Object 9"/>
          <p:cNvSpPr txBox="1"/>
          <p:nvPr/>
        </p:nvSpPr>
        <p:spPr>
          <a:xfrm>
            <a:off x="5972145" y="3538038"/>
            <a:ext cx="4983837"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3. </a:t>
            </a:r>
            <a:r>
              <a:rPr lang="en-US" sz="1600" dirty="0">
                <a:solidFill>
                  <a:srgbClr val="333333"/>
                </a:solidFill>
                <a:latin typeface="Raleway" pitchFamily="34" charset="0"/>
                <a:ea typeface="Raleway" pitchFamily="34" charset="-122"/>
                <a:cs typeface="Raleway" pitchFamily="34" charset="-120"/>
              </a:rPr>
              <a:t>Délégation</a:t>
            </a:r>
            <a:endParaRPr lang="en-US" dirty="0"/>
          </a:p>
        </p:txBody>
      </p:sp>
      <p:sp>
        <p:nvSpPr>
          <p:cNvPr id="11" name="Object 10"/>
          <p:cNvSpPr txBox="1"/>
          <p:nvPr/>
        </p:nvSpPr>
        <p:spPr>
          <a:xfrm>
            <a:off x="5972145" y="3938088"/>
            <a:ext cx="4983837"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4. </a:t>
            </a:r>
            <a:r>
              <a:rPr lang="en-US" sz="1600" dirty="0">
                <a:solidFill>
                  <a:srgbClr val="333333"/>
                </a:solidFill>
                <a:latin typeface="Raleway" pitchFamily="34" charset="0"/>
                <a:ea typeface="Raleway" pitchFamily="34" charset="-122"/>
                <a:cs typeface="Raleway" pitchFamily="34" charset="-120"/>
              </a:rPr>
              <a:t>Détermination</a:t>
            </a:r>
            <a:endParaRPr lang="en-US" dirty="0"/>
          </a:p>
        </p:txBody>
      </p:sp>
      <p:sp>
        <p:nvSpPr>
          <p:cNvPr id="12" name="Object 11"/>
          <p:cNvSpPr txBox="1"/>
          <p:nvPr/>
        </p:nvSpPr>
        <p:spPr>
          <a:xfrm>
            <a:off x="5972145" y="4338138"/>
            <a:ext cx="4983837"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 5.</a:t>
            </a:r>
            <a:r>
              <a:rPr lang="en-US" sz="1600" dirty="0">
                <a:solidFill>
                  <a:srgbClr val="333333"/>
                </a:solidFill>
                <a:latin typeface="Raleway" pitchFamily="34" charset="0"/>
                <a:ea typeface="Raleway" pitchFamily="34" charset="-122"/>
                <a:cs typeface="Raleway" pitchFamily="34" charset="-120"/>
              </a:rPr>
              <a:t> Communication</a:t>
            </a:r>
            <a:endParaRPr lang="en-US" dirty="0"/>
          </a:p>
        </p:txBody>
      </p:sp>
      <p:sp>
        <p:nvSpPr>
          <p:cNvPr id="13" name="Object 12"/>
          <p:cNvSpPr txBox="1"/>
          <p:nvPr/>
        </p:nvSpPr>
        <p:spPr>
          <a:xfrm>
            <a:off x="5972145" y="4724093"/>
            <a:ext cx="4983837"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 6.</a:t>
            </a:r>
            <a:r>
              <a:rPr lang="en-US" sz="1600" dirty="0">
                <a:solidFill>
                  <a:srgbClr val="333333"/>
                </a:solidFill>
                <a:latin typeface="Raleway" pitchFamily="34" charset="0"/>
                <a:ea typeface="Raleway" pitchFamily="34" charset="-122"/>
                <a:cs typeface="Raleway" pitchFamily="34" charset="-120"/>
              </a:rPr>
              <a:t> Redevabilité (rendre compte)</a:t>
            </a:r>
            <a:endParaRPr lang="en-US" dirty="0"/>
          </a:p>
        </p:txBody>
      </p:sp>
      <p:sp>
        <p:nvSpPr>
          <p:cNvPr id="14" name="Object 13"/>
          <p:cNvSpPr txBox="1"/>
          <p:nvPr/>
        </p:nvSpPr>
        <p:spPr>
          <a:xfrm>
            <a:off x="138768" y="57684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Cinquième étape</a:t>
            </a:r>
            <a:endParaRPr lang="en-US" b="1" dirty="0">
              <a:solidFill>
                <a:srgbClr val="0070C0"/>
              </a:solidFill>
            </a:endParaRPr>
          </a:p>
        </p:txBody>
      </p:sp>
      <p:sp>
        <p:nvSpPr>
          <p:cNvPr id="15" name="Object 14"/>
          <p:cNvSpPr txBox="1"/>
          <p:nvPr/>
        </p:nvSpPr>
        <p:spPr>
          <a:xfrm>
            <a:off x="138768" y="1094583"/>
            <a:ext cx="4874984"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accomplit la vision (Ne 3, 1-32)</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4181A32B-B512-8C20-36EA-B308773E0795}"/>
              </a:ext>
            </a:extLst>
          </p:cNvPr>
          <p:cNvPicPr>
            <a:picLocks noChangeAspect="1"/>
          </p:cNvPicPr>
          <p:nvPr/>
        </p:nvPicPr>
        <p:blipFill>
          <a:blip r:embed="rId3"/>
          <a:stretch>
            <a:fillRect/>
          </a:stretch>
        </p:blipFill>
        <p:spPr>
          <a:xfrm>
            <a:off x="0" y="837273"/>
            <a:ext cx="5139893" cy="806083"/>
          </a:xfrm>
          <a:prstGeom prst="rect">
            <a:avLst/>
          </a:prstGeom>
        </p:spPr>
      </p:pic>
      <p:pic>
        <p:nvPicPr>
          <p:cNvPr id="17" name="Image 16">
            <a:extLst>
              <a:ext uri="{FF2B5EF4-FFF2-40B4-BE49-F238E27FC236}">
                <a16:creationId xmlns:a16="http://schemas.microsoft.com/office/drawing/2014/main" id="{6C683AA8-EE3D-F4BF-FA56-6FC0AA1D3E89}"/>
              </a:ext>
            </a:extLst>
          </p:cNvPr>
          <p:cNvPicPr>
            <a:picLocks noChangeAspect="1"/>
          </p:cNvPicPr>
          <p:nvPr/>
        </p:nvPicPr>
        <p:blipFill>
          <a:blip r:embed="rId4"/>
          <a:stretch>
            <a:fillRect/>
          </a:stretch>
        </p:blipFill>
        <p:spPr>
          <a:xfrm>
            <a:off x="35312" y="1875058"/>
            <a:ext cx="5923827" cy="3643884"/>
          </a:xfrm>
          <a:prstGeom prst="rect">
            <a:avLst/>
          </a:prstGeom>
        </p:spPr>
      </p:pic>
    </p:spTree>
    <p:extLst>
      <p:ext uri="{BB962C8B-B14F-4D97-AF65-F5344CB8AC3E}">
        <p14:creationId xmlns:p14="http://schemas.microsoft.com/office/powerpoint/2010/main" val="314162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4" name="Object 3" descr="preencoded.png"/>
          <p:cNvPicPr>
            <a:picLocks noChangeAspect="1"/>
          </p:cNvPicPr>
          <p:nvPr/>
        </p:nvPicPr>
        <p:blipFill>
          <a:blip r:embed="rId4"/>
          <a:stretch>
            <a:fillRect/>
          </a:stretch>
        </p:blipFill>
        <p:spPr>
          <a:xfrm>
            <a:off x="5280660" y="1011555"/>
            <a:ext cx="3765917" cy="3376047"/>
          </a:xfrm>
          <a:prstGeom prst="rect">
            <a:avLst/>
          </a:prstGeom>
        </p:spPr>
      </p:pic>
      <p:pic>
        <p:nvPicPr>
          <p:cNvPr id="5" name="Object 4" descr="preencoded.png"/>
          <p:cNvPicPr>
            <a:picLocks noChangeAspect="1"/>
          </p:cNvPicPr>
          <p:nvPr/>
        </p:nvPicPr>
        <p:blipFill>
          <a:blip r:embed="rId5"/>
          <a:stretch>
            <a:fillRect/>
          </a:stretch>
        </p:blipFill>
        <p:spPr>
          <a:xfrm>
            <a:off x="0" y="0"/>
            <a:ext cx="5143500" cy="5715000"/>
          </a:xfrm>
          <a:prstGeom prst="rect">
            <a:avLst/>
          </a:prstGeom>
        </p:spPr>
      </p:pic>
      <p:pic>
        <p:nvPicPr>
          <p:cNvPr id="6" name="Object 5" descr="preencoded.png"/>
          <p:cNvPicPr>
            <a:picLocks noChangeAspect="1"/>
          </p:cNvPicPr>
          <p:nvPr/>
        </p:nvPicPr>
        <p:blipFill>
          <a:blip r:embed="rId6"/>
          <a:stretch>
            <a:fillRect/>
          </a:stretch>
        </p:blipFill>
        <p:spPr>
          <a:xfrm>
            <a:off x="5429161" y="151537"/>
            <a:ext cx="3478113" cy="857250"/>
          </a:xfrm>
          <a:prstGeom prst="rect">
            <a:avLst/>
          </a:prstGeom>
        </p:spPr>
      </p:pic>
      <p:sp>
        <p:nvSpPr>
          <p:cNvPr id="7" name="Object 6"/>
          <p:cNvSpPr txBox="1"/>
          <p:nvPr/>
        </p:nvSpPr>
        <p:spPr>
          <a:xfrm>
            <a:off x="5007430" y="1217295"/>
            <a:ext cx="3833408" cy="73723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587 av. JC :   Destruction du Temple de Jérusalem et déportation</a:t>
            </a:r>
            <a:endParaRPr lang="en-US" dirty="0"/>
          </a:p>
        </p:txBody>
      </p:sp>
      <p:sp>
        <p:nvSpPr>
          <p:cNvPr id="8" name="Object 7"/>
          <p:cNvSpPr txBox="1"/>
          <p:nvPr/>
        </p:nvSpPr>
        <p:spPr>
          <a:xfrm>
            <a:off x="5007430" y="1937385"/>
            <a:ext cx="3833407" cy="73723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538 :   Edit de Cyrus (les Juifs exilés peuvent retourner à Jérusalem)</a:t>
            </a:r>
            <a:endParaRPr lang="en-US" dirty="0"/>
          </a:p>
        </p:txBody>
      </p:sp>
      <p:sp>
        <p:nvSpPr>
          <p:cNvPr id="9" name="Object 8"/>
          <p:cNvSpPr txBox="1"/>
          <p:nvPr/>
        </p:nvSpPr>
        <p:spPr>
          <a:xfrm>
            <a:off x="5007430" y="2695575"/>
            <a:ext cx="3833407"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520-515 :   Reconstruction du Temple avec Aggée et Zacharie</a:t>
            </a:r>
            <a:endParaRPr lang="en-US" dirty="0"/>
          </a:p>
        </p:txBody>
      </p:sp>
      <p:sp>
        <p:nvSpPr>
          <p:cNvPr id="10" name="Object 9"/>
          <p:cNvSpPr txBox="1"/>
          <p:nvPr/>
        </p:nvSpPr>
        <p:spPr>
          <a:xfrm>
            <a:off x="5007430" y="3477444"/>
            <a:ext cx="3833407" cy="73723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515-445 :   Opposition des Samaritains à la reconstruction des </a:t>
            </a:r>
            <a:r>
              <a:rPr lang="en-US" sz="1600" dirty="0" err="1">
                <a:solidFill>
                  <a:srgbClr val="333333"/>
                </a:solidFill>
                <a:latin typeface="Raleway" pitchFamily="34" charset="0"/>
                <a:ea typeface="Raleway" pitchFamily="34" charset="-122"/>
                <a:cs typeface="Raleway" pitchFamily="34" charset="-120"/>
              </a:rPr>
              <a:t>murs</a:t>
            </a:r>
            <a:endParaRPr lang="en-US" dirty="0"/>
          </a:p>
        </p:txBody>
      </p:sp>
      <p:sp>
        <p:nvSpPr>
          <p:cNvPr id="11" name="Object 10"/>
          <p:cNvSpPr txBox="1"/>
          <p:nvPr/>
        </p:nvSpPr>
        <p:spPr>
          <a:xfrm>
            <a:off x="5007430" y="4232910"/>
            <a:ext cx="3833407" cy="98298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445 :   Néhémie, avec l’autorisation d’Artaxerxès, accomplit la vision qu’il reçoit de Dieu de reconstruire les murs de Jérusalem.</a:t>
            </a:r>
            <a:endParaRPr lang="en-US" dirty="0"/>
          </a:p>
        </p:txBody>
      </p:sp>
      <p:sp>
        <p:nvSpPr>
          <p:cNvPr id="12" name="Object 11"/>
          <p:cNvSpPr txBox="1"/>
          <p:nvPr/>
        </p:nvSpPr>
        <p:spPr>
          <a:xfrm>
            <a:off x="5634901" y="357277"/>
            <a:ext cx="3066633"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Qui est Néhémie</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3"/>
          <p:cNvSpPr txBox="1"/>
          <p:nvPr/>
        </p:nvSpPr>
        <p:spPr>
          <a:xfrm>
            <a:off x="138768" y="57684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Cinquième étape</a:t>
            </a:r>
            <a:endParaRPr lang="en-US" b="1" dirty="0">
              <a:solidFill>
                <a:srgbClr val="0070C0"/>
              </a:solidFill>
            </a:endParaRPr>
          </a:p>
        </p:txBody>
      </p:sp>
      <p:sp>
        <p:nvSpPr>
          <p:cNvPr id="15" name="Object 14"/>
          <p:cNvSpPr txBox="1"/>
          <p:nvPr/>
        </p:nvSpPr>
        <p:spPr>
          <a:xfrm>
            <a:off x="138768" y="1094583"/>
            <a:ext cx="4874984"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accomplit la vision (Ne 3, 1-32)</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4181A32B-B512-8C20-36EA-B308773E0795}"/>
              </a:ext>
            </a:extLst>
          </p:cNvPr>
          <p:cNvPicPr>
            <a:picLocks noChangeAspect="1"/>
          </p:cNvPicPr>
          <p:nvPr/>
        </p:nvPicPr>
        <p:blipFill>
          <a:blip r:embed="rId3"/>
          <a:stretch>
            <a:fillRect/>
          </a:stretch>
        </p:blipFill>
        <p:spPr>
          <a:xfrm>
            <a:off x="-64948" y="824996"/>
            <a:ext cx="5139893" cy="806083"/>
          </a:xfrm>
          <a:prstGeom prst="rect">
            <a:avLst/>
          </a:prstGeom>
        </p:spPr>
      </p:pic>
      <p:pic>
        <p:nvPicPr>
          <p:cNvPr id="17" name="Image 16">
            <a:extLst>
              <a:ext uri="{FF2B5EF4-FFF2-40B4-BE49-F238E27FC236}">
                <a16:creationId xmlns:a16="http://schemas.microsoft.com/office/drawing/2014/main" id="{6C683AA8-EE3D-F4BF-FA56-6FC0AA1D3E89}"/>
              </a:ext>
            </a:extLst>
          </p:cNvPr>
          <p:cNvPicPr>
            <a:picLocks noChangeAspect="1"/>
          </p:cNvPicPr>
          <p:nvPr/>
        </p:nvPicPr>
        <p:blipFill>
          <a:blip r:embed="rId4"/>
          <a:stretch>
            <a:fillRect/>
          </a:stretch>
        </p:blipFill>
        <p:spPr>
          <a:xfrm>
            <a:off x="35312" y="1875058"/>
            <a:ext cx="5923827" cy="3643884"/>
          </a:xfrm>
          <a:prstGeom prst="rect">
            <a:avLst/>
          </a:prstGeom>
        </p:spPr>
      </p:pic>
      <p:sp>
        <p:nvSpPr>
          <p:cNvPr id="3" name="Object 10">
            <a:extLst>
              <a:ext uri="{FF2B5EF4-FFF2-40B4-BE49-F238E27FC236}">
                <a16:creationId xmlns:a16="http://schemas.microsoft.com/office/drawing/2014/main" id="{DAA0F838-DF28-B456-259B-202054C8BDBA}"/>
              </a:ext>
            </a:extLst>
          </p:cNvPr>
          <p:cNvSpPr txBox="1"/>
          <p:nvPr/>
        </p:nvSpPr>
        <p:spPr>
          <a:xfrm>
            <a:off x="6161036" y="1604202"/>
            <a:ext cx="4874984" cy="291465"/>
          </a:xfrm>
          <a:prstGeom prst="rect">
            <a:avLst/>
          </a:prstGeom>
          <a:noFill/>
        </p:spPr>
        <p:txBody>
          <a:bodyPr wrap="square" lIns="0" tIns="0" rIns="0" bIns="0" rtlCol="0" anchor="t"/>
          <a:lstStyle/>
          <a:p>
            <a:pPr>
              <a:buNone/>
            </a:pPr>
            <a:r>
              <a:rPr lang="en-US" sz="1600" b="1" dirty="0">
                <a:latin typeface="futura-pt" pitchFamily="34" charset="0"/>
                <a:ea typeface="futura-pt" pitchFamily="34" charset="-122"/>
                <a:cs typeface="futura-pt" pitchFamily="34" charset="-120"/>
              </a:rPr>
              <a:t>3 </a:t>
            </a:r>
            <a:r>
              <a:rPr lang="en-US" b="1" dirty="0">
                <a:latin typeface="futura-pt" pitchFamily="34" charset="0"/>
                <a:ea typeface="futura-pt" pitchFamily="34" charset="-122"/>
                <a:cs typeface="futura-pt" pitchFamily="34" charset="-120"/>
              </a:rPr>
              <a:t>éléments</a:t>
            </a:r>
            <a:r>
              <a:rPr lang="en-US" sz="1600" b="1" dirty="0">
                <a:latin typeface="futura-pt" pitchFamily="34" charset="0"/>
                <a:ea typeface="futura-pt" pitchFamily="34" charset="-122"/>
                <a:cs typeface="futura-pt" pitchFamily="34" charset="-120"/>
              </a:rPr>
              <a:t> de fond</a:t>
            </a:r>
          </a:p>
          <a:p>
            <a:pPr>
              <a:buNone/>
            </a:pPr>
            <a:r>
              <a:rPr lang="fr-FR" sz="1600" dirty="0">
                <a:latin typeface="futura-pt" pitchFamily="34" charset="0"/>
                <a:ea typeface="futura-pt" pitchFamily="34" charset="-122"/>
                <a:cs typeface="futura-pt" pitchFamily="34" charset="-120"/>
              </a:rPr>
              <a:t>sont</a:t>
            </a:r>
            <a:r>
              <a:rPr lang="en-US" sz="1600" dirty="0">
                <a:latin typeface="futura-pt" pitchFamily="34" charset="0"/>
                <a:ea typeface="futura-pt" pitchFamily="34" charset="-122"/>
                <a:cs typeface="futura-pt" pitchFamily="34" charset="-120"/>
              </a:rPr>
              <a:t> </a:t>
            </a:r>
            <a:r>
              <a:rPr lang="fr-FR" sz="1600" dirty="0">
                <a:latin typeface="futura-pt" pitchFamily="34" charset="0"/>
                <a:ea typeface="futura-pt" pitchFamily="34" charset="-122"/>
                <a:cs typeface="futura-pt" pitchFamily="34" charset="-120"/>
              </a:rPr>
              <a:t>nécessaires</a:t>
            </a:r>
            <a:r>
              <a:rPr lang="en-US" sz="1600" dirty="0">
                <a:latin typeface="futura-pt" pitchFamily="34" charset="0"/>
                <a:ea typeface="futura-pt" pitchFamily="34" charset="-122"/>
                <a:cs typeface="futura-pt" pitchFamily="34" charset="-120"/>
              </a:rPr>
              <a:t> :</a:t>
            </a:r>
            <a:endParaRPr lang="en-US" sz="1400" dirty="0"/>
          </a:p>
        </p:txBody>
      </p:sp>
      <p:sp>
        <p:nvSpPr>
          <p:cNvPr id="4" name="Object 6">
            <a:extLst>
              <a:ext uri="{FF2B5EF4-FFF2-40B4-BE49-F238E27FC236}">
                <a16:creationId xmlns:a16="http://schemas.microsoft.com/office/drawing/2014/main" id="{4A643E37-A031-1AA6-48B8-A6D74CAFDCFA}"/>
              </a:ext>
            </a:extLst>
          </p:cNvPr>
          <p:cNvSpPr txBox="1"/>
          <p:nvPr/>
        </p:nvSpPr>
        <p:spPr>
          <a:xfrm>
            <a:off x="5959139" y="2396184"/>
            <a:ext cx="4983837" cy="245745"/>
          </a:xfrm>
          <a:prstGeom prst="rect">
            <a:avLst/>
          </a:prstGeom>
          <a:noFill/>
        </p:spPr>
        <p:txBody>
          <a:bodyPr wrap="square" lIns="0" tIns="0" rIns="0" bIns="0" rtlCol="0" anchor="t"/>
          <a:lstStyle/>
          <a:p>
            <a:pPr marL="266700" indent="-266700">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1.</a:t>
            </a:r>
            <a:r>
              <a:rPr lang="en-US" sz="1600" dirty="0">
                <a:solidFill>
                  <a:srgbClr val="333333"/>
                </a:solidFill>
                <a:latin typeface="Raleway" pitchFamily="34" charset="0"/>
                <a:ea typeface="Raleway" pitchFamily="34" charset="-122"/>
                <a:cs typeface="Raleway" pitchFamily="34" charset="-120"/>
              </a:rPr>
              <a:t> </a:t>
            </a:r>
            <a:r>
              <a:rPr lang="fr-FR" sz="1600" dirty="0">
                <a:solidFill>
                  <a:srgbClr val="333333"/>
                </a:solidFill>
                <a:latin typeface="Raleway" pitchFamily="34" charset="0"/>
                <a:ea typeface="Raleway" pitchFamily="34" charset="-122"/>
                <a:cs typeface="Raleway" pitchFamily="34" charset="-120"/>
              </a:rPr>
              <a:t>L’importance</a:t>
            </a:r>
            <a:br>
              <a:rPr lang="en-US" sz="1600" dirty="0">
                <a:solidFill>
                  <a:srgbClr val="333333"/>
                </a:solidFill>
                <a:latin typeface="Raleway" pitchFamily="34" charset="0"/>
                <a:ea typeface="Raleway" pitchFamily="34" charset="-122"/>
                <a:cs typeface="Raleway" pitchFamily="34" charset="-120"/>
              </a:rPr>
            </a:br>
            <a:r>
              <a:rPr lang="en-US" sz="1600" dirty="0">
                <a:solidFill>
                  <a:srgbClr val="333333"/>
                </a:solidFill>
                <a:latin typeface="Raleway" pitchFamily="34" charset="0"/>
                <a:ea typeface="Raleway" pitchFamily="34" charset="-122"/>
                <a:cs typeface="Raleway" pitchFamily="34" charset="-120"/>
              </a:rPr>
              <a:t>d’un </a:t>
            </a:r>
            <a:r>
              <a:rPr lang="fr-FR" sz="1600" dirty="0">
                <a:solidFill>
                  <a:srgbClr val="333333"/>
                </a:solidFill>
                <a:latin typeface="Raleway" pitchFamily="34" charset="0"/>
                <a:ea typeface="Raleway" pitchFamily="34" charset="-122"/>
                <a:cs typeface="Raleway" pitchFamily="34" charset="-120"/>
              </a:rPr>
              <a:t>projet</a:t>
            </a:r>
            <a:r>
              <a:rPr lang="en-US" sz="1600" dirty="0">
                <a:solidFill>
                  <a:srgbClr val="333333"/>
                </a:solidFill>
                <a:latin typeface="Raleway" pitchFamily="34" charset="0"/>
                <a:ea typeface="Raleway" pitchFamily="34" charset="-122"/>
                <a:cs typeface="Raleway" pitchFamily="34" charset="-120"/>
              </a:rPr>
              <a:t> </a:t>
            </a:r>
            <a:r>
              <a:rPr lang="fr-FR" sz="1600" dirty="0">
                <a:solidFill>
                  <a:srgbClr val="333333"/>
                </a:solidFill>
                <a:latin typeface="Raleway" pitchFamily="34" charset="0"/>
                <a:ea typeface="Raleway" pitchFamily="34" charset="-122"/>
                <a:cs typeface="Raleway" pitchFamily="34" charset="-120"/>
              </a:rPr>
              <a:t>commun</a:t>
            </a:r>
            <a:r>
              <a:rPr lang="en-US" sz="1600" dirty="0">
                <a:solidFill>
                  <a:srgbClr val="333333"/>
                </a:solidFill>
                <a:latin typeface="Raleway" pitchFamily="34" charset="0"/>
                <a:ea typeface="Raleway" pitchFamily="34" charset="-122"/>
                <a:cs typeface="Raleway" pitchFamily="34" charset="-120"/>
              </a:rPr>
              <a:t>,</a:t>
            </a:r>
            <a:br>
              <a:rPr lang="en-US" sz="1600" dirty="0">
                <a:solidFill>
                  <a:srgbClr val="333333"/>
                </a:solidFill>
                <a:latin typeface="Raleway" pitchFamily="34" charset="0"/>
                <a:ea typeface="Raleway" pitchFamily="34" charset="-122"/>
                <a:cs typeface="Raleway" pitchFamily="34" charset="-120"/>
              </a:rPr>
            </a:br>
            <a:r>
              <a:rPr lang="en-US" sz="1600" dirty="0">
                <a:solidFill>
                  <a:srgbClr val="333333"/>
                </a:solidFill>
                <a:latin typeface="Raleway" pitchFamily="34" charset="0"/>
                <a:ea typeface="Raleway" pitchFamily="34" charset="-122"/>
                <a:cs typeface="Raleway" pitchFamily="34" charset="-120"/>
              </a:rPr>
              <a:t>qui fédère.</a:t>
            </a:r>
            <a:endParaRPr lang="en-US" dirty="0"/>
          </a:p>
        </p:txBody>
      </p:sp>
      <p:sp>
        <p:nvSpPr>
          <p:cNvPr id="5" name="Object 7">
            <a:extLst>
              <a:ext uri="{FF2B5EF4-FFF2-40B4-BE49-F238E27FC236}">
                <a16:creationId xmlns:a16="http://schemas.microsoft.com/office/drawing/2014/main" id="{5FF187BC-5383-F63A-3959-0D1A1CCD24CC}"/>
              </a:ext>
            </a:extLst>
          </p:cNvPr>
          <p:cNvSpPr txBox="1"/>
          <p:nvPr/>
        </p:nvSpPr>
        <p:spPr>
          <a:xfrm>
            <a:off x="5907383" y="3341901"/>
            <a:ext cx="4983837"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2. </a:t>
            </a:r>
            <a:r>
              <a:rPr lang="en-US" sz="1600" dirty="0">
                <a:solidFill>
                  <a:srgbClr val="333333"/>
                </a:solidFill>
                <a:latin typeface="Raleway" pitchFamily="34" charset="0"/>
                <a:ea typeface="Raleway" pitchFamily="34" charset="-122"/>
                <a:cs typeface="Raleway" pitchFamily="34" charset="-120"/>
              </a:rPr>
              <a:t>L’organisation de la réalisation.</a:t>
            </a:r>
            <a:endParaRPr lang="en-US" dirty="0"/>
          </a:p>
        </p:txBody>
      </p:sp>
      <p:sp>
        <p:nvSpPr>
          <p:cNvPr id="6" name="Object 8">
            <a:extLst>
              <a:ext uri="{FF2B5EF4-FFF2-40B4-BE49-F238E27FC236}">
                <a16:creationId xmlns:a16="http://schemas.microsoft.com/office/drawing/2014/main" id="{FB3A39F4-138D-6D2C-6DEB-F7487397D098}"/>
              </a:ext>
            </a:extLst>
          </p:cNvPr>
          <p:cNvSpPr txBox="1"/>
          <p:nvPr/>
        </p:nvSpPr>
        <p:spPr>
          <a:xfrm>
            <a:off x="5933261" y="3919000"/>
            <a:ext cx="4983837" cy="737235"/>
          </a:xfrm>
          <a:prstGeom prst="rect">
            <a:avLst/>
          </a:prstGeom>
          <a:noFill/>
        </p:spPr>
        <p:txBody>
          <a:bodyPr wrap="square" lIns="0" tIns="0" rIns="0" bIns="0" rtlCol="0" anchor="t"/>
          <a:lstStyle/>
          <a:p>
            <a:pPr marL="360363" indent="-360363">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rgbClr val="0070C0"/>
                </a:solidFill>
                <a:latin typeface="Raleway" pitchFamily="34" charset="0"/>
                <a:ea typeface="Raleway" pitchFamily="34" charset="-122"/>
                <a:cs typeface="Raleway" pitchFamily="34" charset="-120"/>
              </a:rPr>
              <a:t>3.</a:t>
            </a:r>
            <a:r>
              <a:rPr lang="en-US" sz="1600" dirty="0">
                <a:solidFill>
                  <a:srgbClr val="333333"/>
                </a:solidFill>
                <a:latin typeface="Raleway" pitchFamily="34" charset="0"/>
                <a:ea typeface="Raleway" pitchFamily="34" charset="-122"/>
                <a:cs typeface="Raleway" pitchFamily="34" charset="-120"/>
              </a:rPr>
              <a:t> </a:t>
            </a:r>
            <a:r>
              <a:rPr lang="fr-FR" sz="1600" dirty="0">
                <a:solidFill>
                  <a:srgbClr val="333333"/>
                </a:solidFill>
                <a:latin typeface="Raleway" pitchFamily="34" charset="0"/>
                <a:ea typeface="Raleway" pitchFamily="34" charset="-122"/>
                <a:cs typeface="Raleway" pitchFamily="34" charset="-120"/>
              </a:rPr>
              <a:t>La motivation des fidèles,</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en particulier en montrant</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que le bien commun</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rejoint aussi</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les intérêts personnels</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de chacun.</a:t>
            </a:r>
            <a:endParaRPr lang="fr-FR" dirty="0"/>
          </a:p>
        </p:txBody>
      </p:sp>
    </p:spTree>
    <p:extLst>
      <p:ext uri="{BB962C8B-B14F-4D97-AF65-F5344CB8AC3E}">
        <p14:creationId xmlns:p14="http://schemas.microsoft.com/office/powerpoint/2010/main" val="35520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stretch>
            <a:fillRect/>
          </a:stretch>
        </p:blipFill>
        <p:spPr>
          <a:xfrm>
            <a:off x="189756" y="325581"/>
            <a:ext cx="8954244" cy="857250"/>
          </a:xfrm>
          <a:prstGeom prst="rect">
            <a:avLst/>
          </a:prstGeom>
        </p:spPr>
      </p:pic>
      <p:sp>
        <p:nvSpPr>
          <p:cNvPr id="7" name="Object 6"/>
          <p:cNvSpPr txBox="1"/>
          <p:nvPr/>
        </p:nvSpPr>
        <p:spPr>
          <a:xfrm>
            <a:off x="395496" y="205740"/>
            <a:ext cx="8548658" cy="394335"/>
          </a:xfrm>
          <a:prstGeom prst="rect">
            <a:avLst/>
          </a:prstGeom>
          <a:noFill/>
        </p:spPr>
        <p:txBody>
          <a:bodyPr wrap="square" lIns="0" tIns="0" rIns="0" bIns="0" rtlCol="0" anchor="t"/>
          <a:lstStyle/>
          <a:p>
            <a:pPr>
              <a:buNone/>
            </a:pPr>
            <a:r>
              <a:rPr lang="en-US" sz="2600" b="1" i="1" dirty="0">
                <a:solidFill>
                  <a:schemeClr val="accent6">
                    <a:lumMod val="75000"/>
                  </a:schemeClr>
                </a:solidFill>
                <a:latin typeface="futura-pt" pitchFamily="34" charset="0"/>
                <a:ea typeface="futura-pt" pitchFamily="34" charset="-122"/>
                <a:cs typeface="futura-pt" pitchFamily="34" charset="-120"/>
              </a:rPr>
              <a:t>RESUME SUR LES ELEMENTS FONDAMENTAUX</a:t>
            </a:r>
            <a:br>
              <a:rPr lang="en-US" sz="2600" b="1" i="1" dirty="0">
                <a:solidFill>
                  <a:schemeClr val="accent6">
                    <a:lumMod val="75000"/>
                  </a:schemeClr>
                </a:solidFill>
                <a:latin typeface="futura-pt" pitchFamily="34" charset="0"/>
                <a:ea typeface="futura-pt" pitchFamily="34" charset="-122"/>
                <a:cs typeface="futura-pt" pitchFamily="34" charset="-120"/>
              </a:rPr>
            </a:br>
            <a:r>
              <a:rPr lang="en-US" sz="2600" b="1" i="1" dirty="0">
                <a:solidFill>
                  <a:schemeClr val="accent6">
                    <a:lumMod val="75000"/>
                  </a:schemeClr>
                </a:solidFill>
                <a:latin typeface="futura-pt" pitchFamily="34" charset="0"/>
                <a:ea typeface="futura-pt" pitchFamily="34" charset="-122"/>
                <a:cs typeface="futura-pt" pitchFamily="34" charset="-120"/>
              </a:rPr>
              <a:t>DE LA VISION</a:t>
            </a:r>
            <a:endParaRPr lang="en-US" b="1" i="1" dirty="0">
              <a:solidFill>
                <a:schemeClr val="accent6">
                  <a:lumMod val="75000"/>
                </a:schemeClr>
              </a:solidFill>
            </a:endParaRPr>
          </a:p>
        </p:txBody>
      </p:sp>
      <p:sp>
        <p:nvSpPr>
          <p:cNvPr id="8" name="Object 7"/>
          <p:cNvSpPr txBox="1"/>
          <p:nvPr/>
        </p:nvSpPr>
        <p:spPr>
          <a:xfrm>
            <a:off x="317541" y="1251515"/>
            <a:ext cx="2247067" cy="245745"/>
          </a:xfrm>
          <a:prstGeom prst="rect">
            <a:avLst/>
          </a:prstGeom>
          <a:noFill/>
        </p:spPr>
        <p:txBody>
          <a:bodyPr wrap="square" lIns="0" tIns="0" rIns="0" bIns="0" rtlCol="0" anchor="t"/>
          <a:lstStyle/>
          <a:p>
            <a:pPr>
              <a:buNone/>
            </a:pPr>
            <a:r>
              <a:rPr lang="en-US" sz="1600" b="1" dirty="0">
                <a:solidFill>
                  <a:schemeClr val="accent6">
                    <a:lumMod val="75000"/>
                  </a:schemeClr>
                </a:solidFill>
                <a:latin typeface="Raleway" pitchFamily="34" charset="0"/>
                <a:ea typeface="Raleway" pitchFamily="34" charset="-122"/>
                <a:cs typeface="Raleway" pitchFamily="34" charset="-120"/>
              </a:rPr>
              <a:t>Origine</a:t>
            </a:r>
            <a:endParaRPr lang="en-US" dirty="0">
              <a:solidFill>
                <a:schemeClr val="accent6">
                  <a:lumMod val="75000"/>
                </a:schemeClr>
              </a:solidFill>
            </a:endParaRPr>
          </a:p>
        </p:txBody>
      </p:sp>
      <p:sp>
        <p:nvSpPr>
          <p:cNvPr id="9" name="Object 8"/>
          <p:cNvSpPr txBox="1"/>
          <p:nvPr/>
        </p:nvSpPr>
        <p:spPr>
          <a:xfrm>
            <a:off x="317541" y="1651565"/>
            <a:ext cx="2247067" cy="491490"/>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Elle vient de Dieu et se reçoit dans la prière.</a:t>
            </a:r>
            <a:endParaRPr lang="en-US" dirty="0"/>
          </a:p>
        </p:txBody>
      </p:sp>
      <p:sp>
        <p:nvSpPr>
          <p:cNvPr id="10" name="Object 9"/>
          <p:cNvSpPr txBox="1"/>
          <p:nvPr/>
        </p:nvSpPr>
        <p:spPr>
          <a:xfrm>
            <a:off x="317541" y="2468724"/>
            <a:ext cx="2324933" cy="1228725"/>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Elle surgit au sein d’une « sainte insatisfaction » par rapport au Règne de Dieu.</a:t>
            </a:r>
            <a:endParaRPr lang="en-US" dirty="0"/>
          </a:p>
        </p:txBody>
      </p:sp>
      <p:sp>
        <p:nvSpPr>
          <p:cNvPr id="11" name="Object 10"/>
          <p:cNvSpPr txBox="1"/>
          <p:nvPr/>
        </p:nvSpPr>
        <p:spPr>
          <a:xfrm>
            <a:off x="395407" y="3851754"/>
            <a:ext cx="2247067" cy="245745"/>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Elle touche au cœur.</a:t>
            </a:r>
            <a:endParaRPr lang="en-US" dirty="0"/>
          </a:p>
        </p:txBody>
      </p:sp>
      <p:sp>
        <p:nvSpPr>
          <p:cNvPr id="12" name="Object 11"/>
          <p:cNvSpPr txBox="1"/>
          <p:nvPr/>
        </p:nvSpPr>
        <p:spPr>
          <a:xfrm>
            <a:off x="3053954" y="1152090"/>
            <a:ext cx="5606594" cy="245745"/>
          </a:xfrm>
          <a:prstGeom prst="rect">
            <a:avLst/>
          </a:prstGeom>
          <a:noFill/>
        </p:spPr>
        <p:txBody>
          <a:bodyPr wrap="square" lIns="0" tIns="0" rIns="0" bIns="0" rtlCol="0" anchor="t"/>
          <a:lstStyle/>
          <a:p>
            <a:pPr>
              <a:buNone/>
            </a:pPr>
            <a:r>
              <a:rPr lang="en-US" sz="1600" b="1" dirty="0" err="1">
                <a:solidFill>
                  <a:schemeClr val="accent6">
                    <a:lumMod val="75000"/>
                  </a:schemeClr>
                </a:solidFill>
                <a:latin typeface="Raleway" pitchFamily="34" charset="0"/>
                <a:ea typeface="Raleway" pitchFamily="34" charset="-122"/>
                <a:cs typeface="Raleway" pitchFamily="34" charset="-120"/>
              </a:rPr>
              <a:t>Comportements</a:t>
            </a:r>
            <a:r>
              <a:rPr lang="en-US" sz="1600" b="1" dirty="0">
                <a:solidFill>
                  <a:schemeClr val="accent6">
                    <a:lumMod val="75000"/>
                  </a:schemeClr>
                </a:solidFill>
                <a:latin typeface="Raleway" pitchFamily="34" charset="0"/>
                <a:ea typeface="Raleway" pitchFamily="34" charset="-122"/>
                <a:cs typeface="Raleway" pitchFamily="34" charset="-120"/>
              </a:rPr>
              <a:t> indispensables</a:t>
            </a:r>
            <a:endParaRPr lang="en-US" dirty="0">
              <a:solidFill>
                <a:schemeClr val="accent6">
                  <a:lumMod val="75000"/>
                </a:schemeClr>
              </a:solidFill>
            </a:endParaRPr>
          </a:p>
        </p:txBody>
      </p:sp>
      <p:sp>
        <p:nvSpPr>
          <p:cNvPr id="13" name="Object 12"/>
          <p:cNvSpPr txBox="1"/>
          <p:nvPr/>
        </p:nvSpPr>
        <p:spPr>
          <a:xfrm>
            <a:off x="3053954" y="1552140"/>
            <a:ext cx="5606594"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 </a:t>
            </a:r>
            <a:r>
              <a:rPr lang="en-US" sz="1600" dirty="0">
                <a:solidFill>
                  <a:srgbClr val="333333"/>
                </a:solidFill>
                <a:latin typeface="Raleway" pitchFamily="34" charset="0"/>
                <a:ea typeface="Raleway" pitchFamily="34" charset="-122"/>
                <a:cs typeface="Raleway" pitchFamily="34" charset="-120"/>
              </a:rPr>
              <a:t>La prière</a:t>
            </a:r>
            <a:endParaRPr lang="en-US" dirty="0"/>
          </a:p>
        </p:txBody>
      </p:sp>
      <p:sp>
        <p:nvSpPr>
          <p:cNvPr id="14" name="Object 13"/>
          <p:cNvSpPr txBox="1"/>
          <p:nvPr/>
        </p:nvSpPr>
        <p:spPr>
          <a:xfrm>
            <a:off x="3053954" y="1875993"/>
            <a:ext cx="5606594"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 •</a:t>
            </a:r>
            <a:r>
              <a:rPr lang="en-US" sz="1600" dirty="0">
                <a:solidFill>
                  <a:srgbClr val="333333"/>
                </a:solidFill>
                <a:latin typeface="Raleway" pitchFamily="34" charset="0"/>
                <a:ea typeface="Raleway" pitchFamily="34" charset="-122"/>
                <a:cs typeface="Raleway" pitchFamily="34" charset="-120"/>
              </a:rPr>
              <a:t> Le jeûne</a:t>
            </a:r>
            <a:endParaRPr lang="en-US" dirty="0"/>
          </a:p>
        </p:txBody>
      </p:sp>
      <p:sp>
        <p:nvSpPr>
          <p:cNvPr id="16" name="Object 15"/>
          <p:cNvSpPr txBox="1"/>
          <p:nvPr/>
        </p:nvSpPr>
        <p:spPr>
          <a:xfrm>
            <a:off x="3053954" y="2561464"/>
            <a:ext cx="5606594" cy="540639"/>
          </a:xfrm>
          <a:prstGeom prst="rect">
            <a:avLst/>
          </a:prstGeom>
          <a:noFill/>
        </p:spPr>
        <p:txBody>
          <a:bodyPr wrap="square" lIns="0" tIns="0" rIns="0" bIns="0" rtlCol="0" anchor="t"/>
          <a:lstStyle/>
          <a:p>
            <a:pPr marL="269875" indent="-269875">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a:t>
            </a:r>
            <a:r>
              <a:rPr lang="en-US" sz="1600" dirty="0">
                <a:solidFill>
                  <a:srgbClr val="333333"/>
                </a:solidFill>
                <a:latin typeface="Raleway" pitchFamily="34" charset="0"/>
                <a:ea typeface="Raleway" pitchFamily="34" charset="-122"/>
                <a:cs typeface="Raleway" pitchFamily="34" charset="-120"/>
              </a:rPr>
              <a:t> Le rapport à la Parole de Dieu doit être sans cesse présent.</a:t>
            </a:r>
            <a:endParaRPr lang="en-US" dirty="0"/>
          </a:p>
        </p:txBody>
      </p:sp>
      <p:sp>
        <p:nvSpPr>
          <p:cNvPr id="17" name="Object 16"/>
          <p:cNvSpPr txBox="1"/>
          <p:nvPr/>
        </p:nvSpPr>
        <p:spPr>
          <a:xfrm>
            <a:off x="3053954" y="3176414"/>
            <a:ext cx="5606594"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a:t>
            </a:r>
            <a:r>
              <a:rPr lang="en-US" sz="1600" dirty="0">
                <a:solidFill>
                  <a:srgbClr val="333333"/>
                </a:solidFill>
                <a:latin typeface="Raleway" pitchFamily="34" charset="0"/>
                <a:ea typeface="Raleway" pitchFamily="34" charset="-122"/>
                <a:cs typeface="Raleway" pitchFamily="34" charset="-120"/>
              </a:rPr>
              <a:t> Dépasser ses craintes.</a:t>
            </a:r>
            <a:endParaRPr lang="en-US" dirty="0"/>
          </a:p>
        </p:txBody>
      </p:sp>
      <p:sp>
        <p:nvSpPr>
          <p:cNvPr id="18" name="Object 17"/>
          <p:cNvSpPr txBox="1"/>
          <p:nvPr/>
        </p:nvSpPr>
        <p:spPr>
          <a:xfrm>
            <a:off x="3053954" y="3546156"/>
            <a:ext cx="5606594"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 </a:t>
            </a:r>
            <a:r>
              <a:rPr lang="en-US" sz="1600" dirty="0">
                <a:solidFill>
                  <a:srgbClr val="333333"/>
                </a:solidFill>
                <a:latin typeface="Raleway" pitchFamily="34" charset="0"/>
                <a:ea typeface="Raleway" pitchFamily="34" charset="-122"/>
                <a:cs typeface="Raleway" pitchFamily="34" charset="-120"/>
              </a:rPr>
              <a:t>Reconnaître que tout vient de Dieu.</a:t>
            </a:r>
            <a:endParaRPr lang="en-US" dirty="0"/>
          </a:p>
        </p:txBody>
      </p:sp>
      <p:sp>
        <p:nvSpPr>
          <p:cNvPr id="19" name="Object 18"/>
          <p:cNvSpPr txBox="1"/>
          <p:nvPr/>
        </p:nvSpPr>
        <p:spPr>
          <a:xfrm>
            <a:off x="3053954" y="3911568"/>
            <a:ext cx="5606594"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a:t>
            </a:r>
            <a:r>
              <a:rPr lang="en-US" sz="1600" dirty="0">
                <a:solidFill>
                  <a:srgbClr val="333333"/>
                </a:solidFill>
                <a:latin typeface="Raleway" pitchFamily="34" charset="0"/>
                <a:ea typeface="Raleway" pitchFamily="34" charset="-122"/>
                <a:cs typeface="Raleway" pitchFamily="34" charset="-120"/>
              </a:rPr>
              <a:t> Prendre le temps.</a:t>
            </a:r>
            <a:endParaRPr lang="en-US" dirty="0"/>
          </a:p>
        </p:txBody>
      </p:sp>
      <p:sp>
        <p:nvSpPr>
          <p:cNvPr id="20" name="Object 19"/>
          <p:cNvSpPr txBox="1"/>
          <p:nvPr/>
        </p:nvSpPr>
        <p:spPr>
          <a:xfrm>
            <a:off x="3053954" y="4278108"/>
            <a:ext cx="5606594"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a:t>
            </a:r>
            <a:r>
              <a:rPr lang="en-US" sz="1600" dirty="0">
                <a:solidFill>
                  <a:srgbClr val="333333"/>
                </a:solidFill>
                <a:latin typeface="Raleway" pitchFamily="34" charset="0"/>
                <a:ea typeface="Raleway" pitchFamily="34" charset="-122"/>
                <a:cs typeface="Raleway" pitchFamily="34" charset="-120"/>
              </a:rPr>
              <a:t> Evaluer et réfléchir.</a:t>
            </a:r>
            <a:endParaRPr lang="en-US" dirty="0"/>
          </a:p>
        </p:txBody>
      </p:sp>
      <p:sp>
        <p:nvSpPr>
          <p:cNvPr id="21" name="Object 20"/>
          <p:cNvSpPr txBox="1"/>
          <p:nvPr/>
        </p:nvSpPr>
        <p:spPr>
          <a:xfrm>
            <a:off x="3053954" y="4628542"/>
            <a:ext cx="5606594" cy="245745"/>
          </a:xfrm>
          <a:prstGeom prst="rect">
            <a:avLst/>
          </a:prstGeom>
          <a:noFill/>
        </p:spPr>
        <p:txBody>
          <a:bodyPr wrap="square" lIns="0" tIns="0" rIns="0" bIns="0" rtlCol="0" anchor="t"/>
          <a:lstStyle/>
          <a:p>
            <a:pPr>
              <a:buNone/>
            </a:pPr>
            <a:r>
              <a:rPr lang="en-US" sz="1600" b="1" dirty="0">
                <a:solidFill>
                  <a:schemeClr val="accent6">
                    <a:lumMod val="75000"/>
                  </a:schemeClr>
                </a:solidFill>
                <a:latin typeface="Raleway" pitchFamily="34" charset="0"/>
                <a:ea typeface="Raleway" pitchFamily="34" charset="-122"/>
                <a:cs typeface="Raleway" pitchFamily="34" charset="-120"/>
              </a:rPr>
              <a:t>   • </a:t>
            </a:r>
            <a:r>
              <a:rPr lang="en-US" sz="1600" dirty="0">
                <a:solidFill>
                  <a:srgbClr val="333333"/>
                </a:solidFill>
                <a:latin typeface="Raleway" pitchFamily="34" charset="0"/>
                <a:ea typeface="Raleway" pitchFamily="34" charset="-122"/>
                <a:cs typeface="Raleway" pitchFamily="34" charset="-120"/>
              </a:rPr>
              <a:t>Consulter.</a:t>
            </a:r>
            <a:endParaRPr lang="en-US" dirty="0"/>
          </a:p>
        </p:txBody>
      </p:sp>
      <p:sp>
        <p:nvSpPr>
          <p:cNvPr id="22" name="Object 21"/>
          <p:cNvSpPr txBox="1"/>
          <p:nvPr/>
        </p:nvSpPr>
        <p:spPr>
          <a:xfrm>
            <a:off x="3053954" y="5000409"/>
            <a:ext cx="5606594"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a:t>
            </a:r>
            <a:r>
              <a:rPr lang="en-US" sz="1600" dirty="0">
                <a:solidFill>
                  <a:srgbClr val="333333"/>
                </a:solidFill>
                <a:latin typeface="Raleway" pitchFamily="34" charset="0"/>
                <a:ea typeface="Raleway" pitchFamily="34" charset="-122"/>
                <a:cs typeface="Raleway" pitchFamily="34" charset="-120"/>
              </a:rPr>
              <a:t> Partager la vision et  Impliquer les autres.</a:t>
            </a:r>
            <a:endParaRPr lang="en-US" dirty="0"/>
          </a:p>
        </p:txBody>
      </p:sp>
    </p:spTree>
    <p:extLst>
      <p:ext uri="{BB962C8B-B14F-4D97-AF65-F5344CB8AC3E}">
        <p14:creationId xmlns:p14="http://schemas.microsoft.com/office/powerpoint/2010/main" val="19548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Effect transition="in" filter="fad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6" grpId="0"/>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4" name="Object 3" descr="preencoded.png"/>
          <p:cNvPicPr>
            <a:picLocks noChangeAspect="1"/>
          </p:cNvPicPr>
          <p:nvPr/>
        </p:nvPicPr>
        <p:blipFill>
          <a:blip r:embed="rId4"/>
          <a:stretch>
            <a:fillRect/>
          </a:stretch>
        </p:blipFill>
        <p:spPr>
          <a:xfrm>
            <a:off x="189756" y="0"/>
            <a:ext cx="8954244" cy="857250"/>
          </a:xfrm>
          <a:prstGeom prst="rect">
            <a:avLst/>
          </a:prstGeom>
        </p:spPr>
      </p:pic>
      <p:pic>
        <p:nvPicPr>
          <p:cNvPr id="5" name="Object 4" descr="preencoded.png"/>
          <p:cNvPicPr>
            <a:picLocks noChangeAspect="1"/>
          </p:cNvPicPr>
          <p:nvPr/>
        </p:nvPicPr>
        <p:blipFill>
          <a:blip r:embed="rId5"/>
          <a:stretch>
            <a:fillRect/>
          </a:stretch>
        </p:blipFill>
        <p:spPr>
          <a:xfrm>
            <a:off x="189667" y="406569"/>
            <a:ext cx="8847088" cy="5308431"/>
          </a:xfrm>
          <a:prstGeom prst="rect">
            <a:avLst/>
          </a:prstGeom>
        </p:spPr>
      </p:pic>
      <p:sp>
        <p:nvSpPr>
          <p:cNvPr id="6" name="Object 5"/>
          <p:cNvSpPr txBox="1"/>
          <p:nvPr/>
        </p:nvSpPr>
        <p:spPr>
          <a:xfrm>
            <a:off x="395496" y="205740"/>
            <a:ext cx="8548658" cy="394335"/>
          </a:xfrm>
          <a:prstGeom prst="rect">
            <a:avLst/>
          </a:prstGeom>
          <a:noFill/>
        </p:spPr>
        <p:txBody>
          <a:bodyPr wrap="square" lIns="0" tIns="0" rIns="0" bIns="0" rtlCol="0" anchor="t"/>
          <a:lstStyle/>
          <a:p>
            <a:pPr>
              <a:buNone/>
            </a:pPr>
            <a:r>
              <a:rPr lang="en-US" sz="2600" b="1" i="1" dirty="0">
                <a:solidFill>
                  <a:schemeClr val="accent6">
                    <a:lumMod val="75000"/>
                  </a:schemeClr>
                </a:solidFill>
                <a:latin typeface="futura-pt" pitchFamily="34" charset="0"/>
                <a:ea typeface="futura-pt" pitchFamily="34" charset="-122"/>
                <a:cs typeface="futura-pt" pitchFamily="34" charset="-120"/>
              </a:rPr>
              <a:t>Conditions de la réalisation  de la vision</a:t>
            </a:r>
            <a:endParaRPr lang="en-US" b="1" i="1" dirty="0">
              <a:solidFill>
                <a:schemeClr val="accent6">
                  <a:lumMod val="75000"/>
                </a:schemeClr>
              </a:solidFill>
            </a:endParaRPr>
          </a:p>
        </p:txBody>
      </p:sp>
      <p:sp>
        <p:nvSpPr>
          <p:cNvPr id="7" name="Object 6"/>
          <p:cNvSpPr txBox="1"/>
          <p:nvPr/>
        </p:nvSpPr>
        <p:spPr>
          <a:xfrm>
            <a:off x="395407" y="612309"/>
            <a:ext cx="8435608"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endParaRPr lang="en-US" dirty="0"/>
          </a:p>
        </p:txBody>
      </p:sp>
      <p:sp>
        <p:nvSpPr>
          <p:cNvPr id="8" name="Object 7"/>
          <p:cNvSpPr txBox="1"/>
          <p:nvPr/>
        </p:nvSpPr>
        <p:spPr>
          <a:xfrm>
            <a:off x="395407" y="840507"/>
            <a:ext cx="8435608" cy="245745"/>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La communication et la transmission de la vision sont indispensables.</a:t>
            </a:r>
            <a:endParaRPr lang="en-US" dirty="0"/>
          </a:p>
        </p:txBody>
      </p:sp>
      <p:sp>
        <p:nvSpPr>
          <p:cNvPr id="9" name="Object 8"/>
          <p:cNvSpPr txBox="1"/>
          <p:nvPr/>
        </p:nvSpPr>
        <p:spPr>
          <a:xfrm>
            <a:off x="395407" y="1164208"/>
            <a:ext cx="8435608" cy="245745"/>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Elles</a:t>
            </a:r>
            <a:r>
              <a:rPr lang="en-US" sz="1600" dirty="0">
                <a:solidFill>
                  <a:srgbClr val="333333"/>
                </a:solidFill>
                <a:latin typeface="Raleway" pitchFamily="34" charset="0"/>
                <a:ea typeface="Raleway" pitchFamily="34" charset="-122"/>
                <a:cs typeface="Raleway" pitchFamily="34" charset="-120"/>
              </a:rPr>
              <a:t> doivent être bien préparées, les paroles employées ayant un impact considérable.</a:t>
            </a:r>
            <a:endParaRPr lang="en-US" dirty="0"/>
          </a:p>
        </p:txBody>
      </p:sp>
      <p:sp>
        <p:nvSpPr>
          <p:cNvPr id="10" name="Object 9"/>
          <p:cNvSpPr txBox="1"/>
          <p:nvPr/>
        </p:nvSpPr>
        <p:spPr>
          <a:xfrm>
            <a:off x="395407" y="1743188"/>
            <a:ext cx="8435608" cy="737235"/>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4 éléments sont importants dans la transmission d’une vision : Être conscient du problème et des enjeux / Proposer simplement la solution / Exposer le motif qui pousse à agir / Montrer la nécessité à agir maintenant.</a:t>
            </a:r>
            <a:endParaRPr lang="en-US" dirty="0"/>
          </a:p>
        </p:txBody>
      </p:sp>
      <p:sp>
        <p:nvSpPr>
          <p:cNvPr id="11" name="Object 10"/>
          <p:cNvSpPr txBox="1"/>
          <p:nvPr/>
        </p:nvSpPr>
        <p:spPr>
          <a:xfrm>
            <a:off x="395407" y="2634727"/>
            <a:ext cx="8435608" cy="245745"/>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Cela</a:t>
            </a:r>
            <a:r>
              <a:rPr lang="en-US" sz="1600" dirty="0">
                <a:solidFill>
                  <a:srgbClr val="333333"/>
                </a:solidFill>
                <a:latin typeface="Raleway" pitchFamily="34" charset="0"/>
                <a:ea typeface="Raleway" pitchFamily="34" charset="-122"/>
                <a:cs typeface="Raleway" pitchFamily="34" charset="-120"/>
              </a:rPr>
              <a:t> nécessite de faire confiance en dépassant ses craintes.</a:t>
            </a:r>
            <a:endParaRPr lang="en-US" dirty="0"/>
          </a:p>
        </p:txBody>
      </p:sp>
      <p:sp>
        <p:nvSpPr>
          <p:cNvPr id="12" name="Object 11"/>
          <p:cNvSpPr txBox="1"/>
          <p:nvPr/>
        </p:nvSpPr>
        <p:spPr>
          <a:xfrm>
            <a:off x="395407" y="3020924"/>
            <a:ext cx="8435608" cy="245745"/>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Cela</a:t>
            </a:r>
            <a:r>
              <a:rPr lang="en-US" sz="1600" dirty="0">
                <a:solidFill>
                  <a:srgbClr val="333333"/>
                </a:solidFill>
                <a:latin typeface="Raleway" pitchFamily="34" charset="0"/>
                <a:ea typeface="Raleway" pitchFamily="34" charset="-122"/>
                <a:cs typeface="Raleway" pitchFamily="34" charset="-120"/>
              </a:rPr>
              <a:t> implique la co-construction.</a:t>
            </a:r>
            <a:endParaRPr lang="en-US" dirty="0"/>
          </a:p>
        </p:txBody>
      </p:sp>
      <p:sp>
        <p:nvSpPr>
          <p:cNvPr id="13" name="Object 12"/>
          <p:cNvSpPr txBox="1"/>
          <p:nvPr/>
        </p:nvSpPr>
        <p:spPr>
          <a:xfrm>
            <a:off x="395407" y="3407121"/>
            <a:ext cx="8435608" cy="491490"/>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L’organisation</a:t>
            </a:r>
            <a:r>
              <a:rPr lang="en-US" sz="1600" dirty="0">
                <a:solidFill>
                  <a:srgbClr val="333333"/>
                </a:solidFill>
                <a:latin typeface="Raleway" pitchFamily="34" charset="0"/>
                <a:ea typeface="Raleway" pitchFamily="34" charset="-122"/>
                <a:cs typeface="Raleway" pitchFamily="34" charset="-120"/>
              </a:rPr>
              <a:t> de la réalisation est essentielle, en posant 4 questions : Pourquoi ? / Qui ? / Comment ? / Avec qui ?</a:t>
            </a:r>
            <a:endParaRPr lang="en-US" dirty="0"/>
          </a:p>
        </p:txBody>
      </p:sp>
      <p:sp>
        <p:nvSpPr>
          <p:cNvPr id="14" name="Object 13"/>
          <p:cNvSpPr txBox="1"/>
          <p:nvPr/>
        </p:nvSpPr>
        <p:spPr>
          <a:xfrm>
            <a:off x="395407" y="4045982"/>
            <a:ext cx="8558926" cy="245745"/>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Cette</a:t>
            </a:r>
            <a:r>
              <a:rPr lang="en-US" sz="1600" dirty="0">
                <a:solidFill>
                  <a:srgbClr val="333333"/>
                </a:solidFill>
                <a:latin typeface="Raleway" pitchFamily="34" charset="0"/>
                <a:ea typeface="Raleway" pitchFamily="34" charset="-122"/>
                <a:cs typeface="Raleway" pitchFamily="34" charset="-120"/>
              </a:rPr>
              <a:t> organisation implique : Coordination / Coopération / Délégation / Détermination</a:t>
            </a:r>
            <a:endParaRPr lang="en-US" dirty="0"/>
          </a:p>
        </p:txBody>
      </p:sp>
      <p:sp>
        <p:nvSpPr>
          <p:cNvPr id="15" name="Object 14"/>
          <p:cNvSpPr txBox="1"/>
          <p:nvPr/>
        </p:nvSpPr>
        <p:spPr>
          <a:xfrm>
            <a:off x="395407" y="4418325"/>
            <a:ext cx="8435608" cy="245745"/>
          </a:xfrm>
          <a:prstGeom prst="rect">
            <a:avLst/>
          </a:prstGeom>
          <a:noFill/>
        </p:spPr>
        <p:txBody>
          <a:bodyPr wrap="square" lIns="0" tIns="0" rIns="0" bIns="0" rtlCol="0" anchor="t"/>
          <a:lstStyle/>
          <a:p>
            <a:pPr marL="285750" indent="-285750">
              <a:buClr>
                <a:schemeClr val="accent6">
                  <a:lumMod val="75000"/>
                </a:schemeClr>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Un projet commun qui fédère est important.</a:t>
            </a:r>
            <a:endParaRPr lang="en-US" dirty="0"/>
          </a:p>
        </p:txBody>
      </p:sp>
      <p:sp>
        <p:nvSpPr>
          <p:cNvPr id="16" name="Object 15"/>
          <p:cNvSpPr txBox="1"/>
          <p:nvPr/>
        </p:nvSpPr>
        <p:spPr>
          <a:xfrm>
            <a:off x="395407" y="4949994"/>
            <a:ext cx="8435608" cy="491490"/>
          </a:xfrm>
          <a:prstGeom prst="rect">
            <a:avLst/>
          </a:prstGeom>
          <a:noFill/>
        </p:spPr>
        <p:txBody>
          <a:bodyPr wrap="square" lIns="0" tIns="0" rIns="0" bIns="0" rtlCol="0" anchor="t"/>
          <a:lstStyle/>
          <a:p>
            <a:pPr marL="285750" indent="-285750">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Le bien commun doit rejoindre les intérêts personnels de chacun pour motiver les fidèles.</a:t>
            </a:r>
            <a:endParaRPr lang="en-US" dirty="0"/>
          </a:p>
        </p:txBody>
      </p:sp>
    </p:spTree>
    <p:extLst>
      <p:ext uri="{BB962C8B-B14F-4D97-AF65-F5344CB8AC3E}">
        <p14:creationId xmlns:p14="http://schemas.microsoft.com/office/powerpoint/2010/main" val="328157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9144000" cy="5715000"/>
          </a:xfrm>
          <a:prstGeom prst="rect">
            <a:avLst/>
          </a:prstGeom>
        </p:spPr>
      </p:pic>
      <p:pic>
        <p:nvPicPr>
          <p:cNvPr id="4" name="Object 3" descr="preencoded.png"/>
          <p:cNvPicPr>
            <a:picLocks noChangeAspect="1"/>
          </p:cNvPicPr>
          <p:nvPr/>
        </p:nvPicPr>
        <p:blipFill>
          <a:blip r:embed="rId4"/>
          <a:stretch>
            <a:fillRect/>
          </a:stretch>
        </p:blipFill>
        <p:spPr>
          <a:xfrm>
            <a:off x="2575947" y="3478203"/>
            <a:ext cx="6000750" cy="1428750"/>
          </a:xfrm>
          <a:prstGeom prst="rect">
            <a:avLst/>
          </a:prstGeom>
        </p:spPr>
      </p:pic>
      <p:pic>
        <p:nvPicPr>
          <p:cNvPr id="5" name="Object 4" descr="preencoded.png"/>
          <p:cNvPicPr>
            <a:picLocks noChangeAspect="1"/>
          </p:cNvPicPr>
          <p:nvPr/>
        </p:nvPicPr>
        <p:blipFill>
          <a:blip r:embed="rId5"/>
          <a:stretch>
            <a:fillRect/>
          </a:stretch>
        </p:blipFill>
        <p:spPr>
          <a:xfrm>
            <a:off x="0" y="0"/>
            <a:ext cx="9144000" cy="2857500"/>
          </a:xfrm>
          <a:prstGeom prst="rect">
            <a:avLst/>
          </a:prstGeom>
        </p:spPr>
      </p:pic>
      <p:sp>
        <p:nvSpPr>
          <p:cNvPr id="6" name="Object 5"/>
          <p:cNvSpPr txBox="1"/>
          <p:nvPr/>
        </p:nvSpPr>
        <p:spPr>
          <a:xfrm>
            <a:off x="678477" y="3827800"/>
            <a:ext cx="1897469" cy="788670"/>
          </a:xfrm>
          <a:prstGeom prst="rect">
            <a:avLst/>
          </a:prstGeom>
          <a:noFill/>
        </p:spPr>
        <p:txBody>
          <a:bodyPr wrap="square" lIns="0" tIns="0" rIns="0" bIns="0" rtlCol="0" anchor="t"/>
          <a:lstStyle/>
          <a:p>
            <a:pPr>
              <a:buNone/>
            </a:pPr>
            <a:r>
              <a:rPr lang="en-US" sz="2600" b="1" i="1" dirty="0">
                <a:solidFill>
                  <a:schemeClr val="accent6">
                    <a:lumMod val="75000"/>
                  </a:schemeClr>
                </a:solidFill>
                <a:latin typeface="futura-pt" pitchFamily="34" charset="0"/>
                <a:ea typeface="futura-pt" pitchFamily="34" charset="-122"/>
                <a:cs typeface="futura-pt" pitchFamily="34" charset="-120"/>
              </a:rPr>
              <a:t>Qualités nécessaires</a:t>
            </a:r>
            <a:endParaRPr lang="en-US" i="1" dirty="0">
              <a:solidFill>
                <a:schemeClr val="accent6">
                  <a:lumMod val="75000"/>
                </a:schemeClr>
              </a:solidFill>
            </a:endParaRPr>
          </a:p>
        </p:txBody>
      </p:sp>
      <p:sp>
        <p:nvSpPr>
          <p:cNvPr id="7" name="Object 6"/>
          <p:cNvSpPr txBox="1"/>
          <p:nvPr/>
        </p:nvSpPr>
        <p:spPr>
          <a:xfrm>
            <a:off x="2781687" y="3683943"/>
            <a:ext cx="5589270" cy="245745"/>
          </a:xfrm>
          <a:prstGeom prst="rect">
            <a:avLst/>
          </a:prstGeom>
          <a:noFill/>
        </p:spPr>
        <p:txBody>
          <a:bodyPr wrap="square" lIns="0" tIns="0" rIns="0" bIns="0" rtlCol="0" anchor="t"/>
          <a:lstStyle/>
          <a:p>
            <a:pPr>
              <a:buNone/>
            </a:pPr>
            <a:r>
              <a:rPr lang="en-US" sz="1600" dirty="0">
                <a:solidFill>
                  <a:schemeClr val="accent6">
                    <a:lumMod val="75000"/>
                  </a:schemeClr>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  • </a:t>
            </a:r>
            <a:r>
              <a:rPr lang="en-US" sz="1600" dirty="0">
                <a:solidFill>
                  <a:srgbClr val="333333"/>
                </a:solidFill>
                <a:latin typeface="Raleway" pitchFamily="34" charset="0"/>
                <a:ea typeface="Raleway" pitchFamily="34" charset="-122"/>
                <a:cs typeface="Raleway" pitchFamily="34" charset="-120"/>
              </a:rPr>
              <a:t>L’attitude de serviteur.</a:t>
            </a:r>
            <a:endParaRPr lang="en-US" dirty="0"/>
          </a:p>
        </p:txBody>
      </p:sp>
      <p:sp>
        <p:nvSpPr>
          <p:cNvPr id="8" name="Object 7"/>
          <p:cNvSpPr txBox="1"/>
          <p:nvPr/>
        </p:nvSpPr>
        <p:spPr>
          <a:xfrm>
            <a:off x="2781687" y="4083993"/>
            <a:ext cx="5589270" cy="245745"/>
          </a:xfrm>
          <a:prstGeom prst="rect">
            <a:avLst/>
          </a:prstGeom>
          <a:noFill/>
        </p:spPr>
        <p:txBody>
          <a:bodyPr wrap="square" lIns="0" tIns="0" rIns="0" bIns="0" rtlCol="0" anchor="t"/>
          <a:lstStyle/>
          <a:p>
            <a:pPr>
              <a:buNone/>
            </a:pPr>
            <a:r>
              <a:rPr lang="en-US" sz="1600" dirty="0">
                <a:solidFill>
                  <a:schemeClr val="accent6">
                    <a:lumMod val="75000"/>
                  </a:schemeClr>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 • </a:t>
            </a:r>
            <a:r>
              <a:rPr lang="en-US" sz="1600" dirty="0">
                <a:solidFill>
                  <a:srgbClr val="333333"/>
                </a:solidFill>
                <a:latin typeface="Raleway" pitchFamily="34" charset="0"/>
                <a:ea typeface="Raleway" pitchFamily="34" charset="-122"/>
                <a:cs typeface="Raleway" pitchFamily="34" charset="-120"/>
              </a:rPr>
              <a:t>La délicatesse.</a:t>
            </a:r>
            <a:endParaRPr lang="en-US" dirty="0"/>
          </a:p>
        </p:txBody>
      </p:sp>
      <p:sp>
        <p:nvSpPr>
          <p:cNvPr id="9" name="Object 8"/>
          <p:cNvSpPr txBox="1"/>
          <p:nvPr/>
        </p:nvSpPr>
        <p:spPr>
          <a:xfrm>
            <a:off x="2781687" y="4484043"/>
            <a:ext cx="558927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dirty="0">
                <a:solidFill>
                  <a:schemeClr val="accent6">
                    <a:lumMod val="75000"/>
                  </a:schemeClr>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a:t>
            </a:r>
            <a:r>
              <a:rPr lang="en-US" sz="1600" dirty="0">
                <a:solidFill>
                  <a:schemeClr val="accent6">
                    <a:lumMod val="75000"/>
                  </a:schemeClr>
                </a:solidFill>
                <a:latin typeface="Raleway" pitchFamily="34" charset="0"/>
                <a:ea typeface="Raleway" pitchFamily="34" charset="-122"/>
                <a:cs typeface="Raleway" pitchFamily="34" charset="-120"/>
              </a:rPr>
              <a:t> </a:t>
            </a:r>
            <a:r>
              <a:rPr lang="en-US" sz="1600" dirty="0">
                <a:solidFill>
                  <a:srgbClr val="333333"/>
                </a:solidFill>
                <a:latin typeface="Raleway" pitchFamily="34" charset="0"/>
                <a:ea typeface="Raleway" pitchFamily="34" charset="-122"/>
                <a:cs typeface="Raleway" pitchFamily="34" charset="-120"/>
              </a:rPr>
              <a:t>La redevabilité</a:t>
            </a:r>
            <a:endParaRPr lang="en-US" dirty="0"/>
          </a:p>
        </p:txBody>
      </p:sp>
      <p:sp>
        <p:nvSpPr>
          <p:cNvPr id="10" name="Object 9"/>
          <p:cNvSpPr txBox="1"/>
          <p:nvPr/>
        </p:nvSpPr>
        <p:spPr>
          <a:xfrm>
            <a:off x="2781687" y="4884093"/>
            <a:ext cx="5589270" cy="245745"/>
          </a:xfrm>
          <a:prstGeom prst="rect">
            <a:avLst/>
          </a:prstGeom>
          <a:noFill/>
        </p:spPr>
        <p:txBody>
          <a:bodyPr wrap="square" lIns="0" tIns="0" rIns="0" bIns="0" rtlCol="0" anchor="t"/>
          <a:lstStyle/>
          <a:p>
            <a:pPr>
              <a:buNone/>
            </a:pPr>
            <a:r>
              <a:rPr lang="en-US" sz="1600" dirty="0">
                <a:solidFill>
                  <a:schemeClr val="accent6">
                    <a:lumMod val="75000"/>
                  </a:schemeClr>
                </a:solidFill>
                <a:latin typeface="Raleway" pitchFamily="34" charset="0"/>
                <a:ea typeface="Raleway" pitchFamily="34" charset="-122"/>
                <a:cs typeface="Raleway" pitchFamily="34" charset="-120"/>
              </a:rPr>
              <a:t>  </a:t>
            </a:r>
            <a:r>
              <a:rPr lang="en-US" sz="1600" b="1" dirty="0">
                <a:solidFill>
                  <a:schemeClr val="accent6">
                    <a:lumMod val="75000"/>
                  </a:schemeClr>
                </a:solidFill>
                <a:latin typeface="Raleway" pitchFamily="34" charset="0"/>
                <a:ea typeface="Raleway" pitchFamily="34" charset="-122"/>
                <a:cs typeface="Raleway" pitchFamily="34" charset="-120"/>
              </a:rPr>
              <a:t> • </a:t>
            </a:r>
            <a:r>
              <a:rPr lang="en-US" sz="1600" dirty="0">
                <a:solidFill>
                  <a:srgbClr val="333333"/>
                </a:solidFill>
                <a:latin typeface="Raleway" pitchFamily="34" charset="0"/>
                <a:ea typeface="Raleway" pitchFamily="34" charset="-122"/>
                <a:cs typeface="Raleway" pitchFamily="34" charset="-120"/>
              </a:rPr>
              <a:t>Le courage</a:t>
            </a:r>
            <a:endParaRPr lang="en-US" dirty="0"/>
          </a:p>
        </p:txBody>
      </p:sp>
      <p:pic>
        <p:nvPicPr>
          <p:cNvPr id="12" name="Object 4" descr="preencoded.png">
            <a:extLst>
              <a:ext uri="{FF2B5EF4-FFF2-40B4-BE49-F238E27FC236}">
                <a16:creationId xmlns:a16="http://schemas.microsoft.com/office/drawing/2014/main" id="{617EDB64-F449-768C-45F4-99C095DE5FD7}"/>
              </a:ext>
            </a:extLst>
          </p:cNvPr>
          <p:cNvPicPr>
            <a:picLocks noChangeAspect="1"/>
          </p:cNvPicPr>
          <p:nvPr/>
        </p:nvPicPr>
        <p:blipFill>
          <a:blip r:embed="rId6"/>
          <a:stretch>
            <a:fillRect/>
          </a:stretch>
        </p:blipFill>
        <p:spPr>
          <a:xfrm>
            <a:off x="503677" y="4633767"/>
            <a:ext cx="2247067" cy="3523923"/>
          </a:xfrm>
          <a:prstGeom prst="rect">
            <a:avLst/>
          </a:prstGeom>
        </p:spPr>
      </p:pic>
    </p:spTree>
    <p:extLst>
      <p:ext uri="{BB962C8B-B14F-4D97-AF65-F5344CB8AC3E}">
        <p14:creationId xmlns:p14="http://schemas.microsoft.com/office/powerpoint/2010/main" val="23073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stretch>
            <a:fillRect/>
          </a:stretch>
        </p:blipFill>
        <p:spPr>
          <a:xfrm>
            <a:off x="3609826" y="1641631"/>
            <a:ext cx="5395317" cy="2277428"/>
          </a:xfrm>
          <a:prstGeom prst="rect">
            <a:avLst/>
          </a:prstGeom>
        </p:spPr>
      </p:pic>
      <p:pic>
        <p:nvPicPr>
          <p:cNvPr id="6" name="Object 5" descr="preencoded.png"/>
          <p:cNvPicPr>
            <a:picLocks noChangeAspect="1"/>
          </p:cNvPicPr>
          <p:nvPr/>
        </p:nvPicPr>
        <p:blipFill>
          <a:blip r:embed="rId4"/>
          <a:stretch>
            <a:fillRect/>
          </a:stretch>
        </p:blipFill>
        <p:spPr>
          <a:xfrm>
            <a:off x="3712428" y="80010"/>
            <a:ext cx="5286464" cy="509171"/>
          </a:xfrm>
          <a:prstGeom prst="rect">
            <a:avLst/>
          </a:prstGeom>
        </p:spPr>
      </p:pic>
      <p:sp>
        <p:nvSpPr>
          <p:cNvPr id="7" name="Object 6"/>
          <p:cNvSpPr txBox="1"/>
          <p:nvPr/>
        </p:nvSpPr>
        <p:spPr>
          <a:xfrm>
            <a:off x="216491" y="1632512"/>
            <a:ext cx="4983837"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Néhémie</a:t>
            </a:r>
            <a:r>
              <a:rPr lang="en-US" sz="1600" dirty="0">
                <a:solidFill>
                  <a:srgbClr val="333333"/>
                </a:solidFill>
                <a:latin typeface="Raleway" pitchFamily="34" charset="0"/>
                <a:ea typeface="Raleway" pitchFamily="34" charset="-122"/>
                <a:cs typeface="Raleway" pitchFamily="34" charset="-120"/>
              </a:rPr>
              <a:t> est le premier</a:t>
            </a:r>
            <a:br>
              <a:rPr lang="en-US" sz="1600" dirty="0">
                <a:solidFill>
                  <a:srgbClr val="333333"/>
                </a:solidFill>
                <a:latin typeface="Raleway" pitchFamily="34" charset="0"/>
                <a:ea typeface="Raleway" pitchFamily="34" charset="-122"/>
                <a:cs typeface="Raleway" pitchFamily="34" charset="-120"/>
              </a:rPr>
            </a:br>
            <a:r>
              <a:rPr lang="en-US" sz="1600" dirty="0">
                <a:solidFill>
                  <a:srgbClr val="333333"/>
                </a:solidFill>
                <a:latin typeface="Raleway" pitchFamily="34" charset="0"/>
                <a:ea typeface="Raleway" pitchFamily="34" charset="-122"/>
                <a:cs typeface="Raleway" pitchFamily="34" charset="-120"/>
              </a:rPr>
              <a:t>à </a:t>
            </a:r>
            <a:r>
              <a:rPr lang="fr-FR" sz="1600" dirty="0">
                <a:solidFill>
                  <a:srgbClr val="333333"/>
                </a:solidFill>
                <a:latin typeface="Raleway" pitchFamily="34" charset="0"/>
                <a:ea typeface="Raleway" pitchFamily="34" charset="-122"/>
                <a:cs typeface="Raleway" pitchFamily="34" charset="-120"/>
              </a:rPr>
              <a:t>résister.</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Il se reconnaît pécheur</a:t>
            </a:r>
            <a:br>
              <a:rPr lang="en-US" sz="1600" dirty="0">
                <a:solidFill>
                  <a:srgbClr val="333333"/>
                </a:solidFill>
                <a:latin typeface="Raleway" pitchFamily="34" charset="0"/>
                <a:ea typeface="Raleway" pitchFamily="34" charset="-122"/>
                <a:cs typeface="Raleway" pitchFamily="34" charset="-120"/>
              </a:rPr>
            </a:br>
            <a:r>
              <a:rPr lang="en-US" sz="1600" dirty="0">
                <a:solidFill>
                  <a:srgbClr val="333333"/>
                </a:solidFill>
                <a:latin typeface="Raleway" pitchFamily="34" charset="0"/>
                <a:ea typeface="Raleway" pitchFamily="34" charset="-122"/>
                <a:cs typeface="Raleway" pitchFamily="34" charset="-120"/>
              </a:rPr>
              <a:t>(1, 6).</a:t>
            </a:r>
            <a:endParaRPr lang="en-US" dirty="0"/>
          </a:p>
        </p:txBody>
      </p:sp>
      <p:sp>
        <p:nvSpPr>
          <p:cNvPr id="8" name="Object 7"/>
          <p:cNvSpPr txBox="1"/>
          <p:nvPr/>
        </p:nvSpPr>
        <p:spPr>
          <a:xfrm>
            <a:off x="162064" y="2941347"/>
            <a:ext cx="4983837" cy="24574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Devant le </a:t>
            </a:r>
            <a:r>
              <a:rPr lang="fr-FR" sz="1600" dirty="0">
                <a:solidFill>
                  <a:srgbClr val="333333"/>
                </a:solidFill>
                <a:latin typeface="Raleway" pitchFamily="34" charset="0"/>
                <a:ea typeface="Raleway" pitchFamily="34" charset="-122"/>
                <a:cs typeface="Raleway" pitchFamily="34" charset="-120"/>
              </a:rPr>
              <a:t>roi</a:t>
            </a:r>
            <a:r>
              <a:rPr lang="en-US" sz="1600" dirty="0">
                <a:solidFill>
                  <a:srgbClr val="333333"/>
                </a:solidFill>
                <a:latin typeface="Raleway" pitchFamily="34" charset="0"/>
                <a:ea typeface="Raleway" pitchFamily="34" charset="-122"/>
                <a:cs typeface="Raleway" pitchFamily="34" charset="-120"/>
              </a:rPr>
              <a:t>,</a:t>
            </a:r>
            <a:br>
              <a:rPr lang="en-US" sz="1600" dirty="0">
                <a:solidFill>
                  <a:srgbClr val="333333"/>
                </a:solidFill>
                <a:latin typeface="Raleway" pitchFamily="34" charset="0"/>
                <a:ea typeface="Raleway" pitchFamily="34" charset="-122"/>
                <a:cs typeface="Raleway" pitchFamily="34" charset="-120"/>
              </a:rPr>
            </a:br>
            <a:r>
              <a:rPr lang="en-US" sz="1600" dirty="0">
                <a:solidFill>
                  <a:srgbClr val="333333"/>
                </a:solidFill>
                <a:latin typeface="Raleway" pitchFamily="34" charset="0"/>
                <a:ea typeface="Raleway" pitchFamily="34" charset="-122"/>
                <a:cs typeface="Raleway" pitchFamily="34" charset="-120"/>
              </a:rPr>
              <a:t>il craint pour sa vie (2, 2)</a:t>
            </a:r>
            <a:endParaRPr lang="en-US" dirty="0"/>
          </a:p>
        </p:txBody>
      </p:sp>
      <p:sp>
        <p:nvSpPr>
          <p:cNvPr id="9" name="Object 8"/>
          <p:cNvSpPr txBox="1"/>
          <p:nvPr/>
        </p:nvSpPr>
        <p:spPr>
          <a:xfrm>
            <a:off x="162063" y="3852391"/>
            <a:ext cx="7817367"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err="1">
                <a:solidFill>
                  <a:srgbClr val="333333"/>
                </a:solidFill>
                <a:latin typeface="Raleway" pitchFamily="34" charset="0"/>
                <a:ea typeface="Raleway" pitchFamily="34" charset="-122"/>
                <a:cs typeface="Raleway" pitchFamily="34" charset="-120"/>
              </a:rPr>
              <a:t>Sânballat</a:t>
            </a:r>
            <a:r>
              <a:rPr lang="en-US" sz="1600" dirty="0">
                <a:solidFill>
                  <a:srgbClr val="333333"/>
                </a:solidFill>
                <a:latin typeface="Raleway" pitchFamily="34" charset="0"/>
                <a:ea typeface="Raleway" pitchFamily="34" charset="-122"/>
                <a:cs typeface="Raleway" pitchFamily="34" charset="-120"/>
              </a:rPr>
              <a:t> et Toviya sont mécontents lorsqu’il arrive à Jérusalem (2, 10).</a:t>
            </a:r>
            <a:endParaRPr lang="en-US" dirty="0"/>
          </a:p>
        </p:txBody>
      </p:sp>
      <p:sp>
        <p:nvSpPr>
          <p:cNvPr id="10" name="Object 9"/>
          <p:cNvSpPr txBox="1"/>
          <p:nvPr/>
        </p:nvSpPr>
        <p:spPr>
          <a:xfrm>
            <a:off x="162064" y="4481892"/>
            <a:ext cx="8602370"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Les Samaritains le ridiculisent lorsqu’il présente son projet à la communauté (2, 19).</a:t>
            </a:r>
            <a:endParaRPr lang="en-US" dirty="0"/>
          </a:p>
        </p:txBody>
      </p:sp>
      <p:pic>
        <p:nvPicPr>
          <p:cNvPr id="14" name="Image 13">
            <a:extLst>
              <a:ext uri="{FF2B5EF4-FFF2-40B4-BE49-F238E27FC236}">
                <a16:creationId xmlns:a16="http://schemas.microsoft.com/office/drawing/2014/main" id="{F8E80555-15BF-3B5B-9AC0-1062FB3DBA3F}"/>
              </a:ext>
            </a:extLst>
          </p:cNvPr>
          <p:cNvPicPr>
            <a:picLocks noChangeAspect="1"/>
          </p:cNvPicPr>
          <p:nvPr/>
        </p:nvPicPr>
        <p:blipFill>
          <a:blip r:embed="rId5"/>
          <a:stretch>
            <a:fillRect/>
          </a:stretch>
        </p:blipFill>
        <p:spPr>
          <a:xfrm>
            <a:off x="2803585" y="-1906"/>
            <a:ext cx="6340414" cy="3538728"/>
          </a:xfrm>
          <a:prstGeom prst="rect">
            <a:avLst/>
          </a:prstGeom>
        </p:spPr>
      </p:pic>
      <p:sp>
        <p:nvSpPr>
          <p:cNvPr id="11" name="Object 10"/>
          <p:cNvSpPr txBox="1"/>
          <p:nvPr/>
        </p:nvSpPr>
        <p:spPr>
          <a:xfrm>
            <a:off x="138857" y="22836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Première </a:t>
            </a:r>
            <a:r>
              <a:rPr lang="fr-FR" sz="2600" b="1" dirty="0">
                <a:solidFill>
                  <a:srgbClr val="0070C0"/>
                </a:solidFill>
                <a:latin typeface="futura-pt" pitchFamily="34" charset="0"/>
                <a:ea typeface="futura-pt" pitchFamily="34" charset="-122"/>
                <a:cs typeface="futura-pt" pitchFamily="34" charset="-120"/>
              </a:rPr>
              <a:t>résistan</a:t>
            </a:r>
            <a:r>
              <a:rPr lang="fr-FR" sz="2600" b="1" dirty="0">
                <a:solidFill>
                  <a:schemeClr val="bg1"/>
                </a:solidFill>
                <a:latin typeface="futura-pt" pitchFamily="34" charset="0"/>
                <a:ea typeface="futura-pt" pitchFamily="34" charset="-122"/>
                <a:cs typeface="futura-pt" pitchFamily="34" charset="-120"/>
              </a:rPr>
              <a:t>ce</a:t>
            </a:r>
            <a:endParaRPr lang="fr-FR" b="1" dirty="0">
              <a:solidFill>
                <a:srgbClr val="0070C0"/>
              </a:solidFill>
            </a:endParaRPr>
          </a:p>
        </p:txBody>
      </p:sp>
      <p:sp>
        <p:nvSpPr>
          <p:cNvPr id="12" name="Object 11"/>
          <p:cNvSpPr txBox="1"/>
          <p:nvPr/>
        </p:nvSpPr>
        <p:spPr>
          <a:xfrm>
            <a:off x="138857" y="725060"/>
            <a:ext cx="4874984" cy="582930"/>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fait face à </a:t>
            </a:r>
            <a:r>
              <a:rPr lang="fr-FR" sz="1900" b="1" dirty="0">
                <a:solidFill>
                  <a:srgbClr val="0070C0"/>
                </a:solidFill>
                <a:latin typeface="futura-pt" pitchFamily="34" charset="0"/>
                <a:ea typeface="futura-pt" pitchFamily="34" charset="-122"/>
                <a:cs typeface="futura-pt" pitchFamily="34" charset="-120"/>
              </a:rPr>
              <a:t>l’o</a:t>
            </a:r>
            <a:r>
              <a:rPr lang="fr-FR" sz="1900" b="1" dirty="0">
                <a:solidFill>
                  <a:schemeClr val="bg1"/>
                </a:solidFill>
                <a:latin typeface="futura-pt" pitchFamily="34" charset="0"/>
                <a:ea typeface="futura-pt" pitchFamily="34" charset="-122"/>
                <a:cs typeface="futura-pt" pitchFamily="34" charset="-120"/>
              </a:rPr>
              <a:t>pposition</a:t>
            </a:r>
            <a:br>
              <a:rPr lang="en-US" sz="1900" b="1" dirty="0">
                <a:solidFill>
                  <a:srgbClr val="0070C0"/>
                </a:solidFill>
                <a:latin typeface="futura-pt" pitchFamily="34" charset="0"/>
                <a:ea typeface="futura-pt" pitchFamily="34" charset="-122"/>
                <a:cs typeface="futura-pt" pitchFamily="34" charset="-120"/>
              </a:rPr>
            </a:br>
            <a:r>
              <a:rPr lang="en-US" sz="1900" b="1" dirty="0">
                <a:solidFill>
                  <a:srgbClr val="0070C0"/>
                </a:solidFill>
                <a:latin typeface="futura-pt" pitchFamily="34" charset="0"/>
                <a:ea typeface="futura-pt" pitchFamily="34" charset="-122"/>
                <a:cs typeface="futura-pt" pitchFamily="34" charset="-120"/>
              </a:rPr>
              <a:t>(Ne 3, 33 – 4, 17)</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62B0D9EC-D818-71EE-7D94-A534E38F9846}"/>
              </a:ext>
            </a:extLst>
          </p:cNvPr>
          <p:cNvPicPr>
            <a:picLocks noChangeAspect="1"/>
          </p:cNvPicPr>
          <p:nvPr/>
        </p:nvPicPr>
        <p:blipFill>
          <a:blip r:embed="rId6"/>
          <a:stretch>
            <a:fillRect/>
          </a:stretch>
        </p:blipFill>
        <p:spPr>
          <a:xfrm>
            <a:off x="0" y="813767"/>
            <a:ext cx="4140093" cy="806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4" name="Object 3" descr="preencoded.png"/>
          <p:cNvPicPr>
            <a:picLocks noChangeAspect="1"/>
          </p:cNvPicPr>
          <p:nvPr/>
        </p:nvPicPr>
        <p:blipFill>
          <a:blip r:embed="rId4"/>
          <a:stretch>
            <a:fillRect/>
          </a:stretch>
        </p:blipFill>
        <p:spPr>
          <a:xfrm>
            <a:off x="3609737" y="1428661"/>
            <a:ext cx="5395317" cy="2277428"/>
          </a:xfrm>
          <a:prstGeom prst="rect">
            <a:avLst/>
          </a:prstGeom>
        </p:spPr>
      </p:pic>
      <p:pic>
        <p:nvPicPr>
          <p:cNvPr id="5" name="Object 4" descr="preencoded.png"/>
          <p:cNvPicPr>
            <a:picLocks noChangeAspect="1"/>
          </p:cNvPicPr>
          <p:nvPr/>
        </p:nvPicPr>
        <p:blipFill>
          <a:blip r:embed="rId5"/>
          <a:stretch>
            <a:fillRect/>
          </a:stretch>
        </p:blipFill>
        <p:spPr>
          <a:xfrm>
            <a:off x="5477" y="80010"/>
            <a:ext cx="3815566" cy="5715000"/>
          </a:xfrm>
          <a:prstGeom prst="rect">
            <a:avLst/>
          </a:prstGeom>
        </p:spPr>
      </p:pic>
      <p:pic>
        <p:nvPicPr>
          <p:cNvPr id="6" name="Object 5" descr="preencoded.png"/>
          <p:cNvPicPr>
            <a:picLocks noChangeAspect="1"/>
          </p:cNvPicPr>
          <p:nvPr/>
        </p:nvPicPr>
        <p:blipFill>
          <a:blip r:embed="rId6"/>
          <a:stretch>
            <a:fillRect/>
          </a:stretch>
        </p:blipFill>
        <p:spPr>
          <a:xfrm>
            <a:off x="3712428" y="80010"/>
            <a:ext cx="5286464" cy="509171"/>
          </a:xfrm>
          <a:prstGeom prst="rect">
            <a:avLst/>
          </a:prstGeom>
        </p:spPr>
      </p:pic>
      <p:sp>
        <p:nvSpPr>
          <p:cNvPr id="7" name="Object 6"/>
          <p:cNvSpPr txBox="1"/>
          <p:nvPr/>
        </p:nvSpPr>
        <p:spPr>
          <a:xfrm>
            <a:off x="3815477" y="1634401"/>
            <a:ext cx="4983837"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b="1" dirty="0">
                <a:solidFill>
                  <a:srgbClr val="0070C0"/>
                </a:solidFill>
                <a:latin typeface="Raleway" pitchFamily="34" charset="0"/>
                <a:ea typeface="Raleway" pitchFamily="34" charset="-122"/>
                <a:cs typeface="Raleway" pitchFamily="34" charset="-120"/>
              </a:rPr>
              <a:t>1ère réaction : </a:t>
            </a:r>
            <a:r>
              <a:rPr lang="en-US" sz="1600" dirty="0">
                <a:solidFill>
                  <a:srgbClr val="333333"/>
                </a:solidFill>
                <a:latin typeface="Raleway" pitchFamily="34" charset="0"/>
                <a:ea typeface="Raleway" pitchFamily="34" charset="-122"/>
                <a:cs typeface="Raleway" pitchFamily="34" charset="-120"/>
              </a:rPr>
              <a:t>la prière, la prière, la prière ! (cf. égal. 1, 5-11 ; 2, 4 ; 2, 20 ; 3, 36-37 ; 4, 3a)</a:t>
            </a:r>
            <a:endParaRPr lang="en-US" dirty="0"/>
          </a:p>
        </p:txBody>
      </p:sp>
      <p:sp>
        <p:nvSpPr>
          <p:cNvPr id="8" name="Object 7"/>
          <p:cNvSpPr txBox="1"/>
          <p:nvPr/>
        </p:nvSpPr>
        <p:spPr>
          <a:xfrm>
            <a:off x="3815477" y="2280196"/>
            <a:ext cx="4983837" cy="73723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b="1" dirty="0">
                <a:solidFill>
                  <a:srgbClr val="0070C0"/>
                </a:solidFill>
                <a:latin typeface="Raleway" pitchFamily="34" charset="0"/>
                <a:ea typeface="Raleway" pitchFamily="34" charset="-122"/>
                <a:cs typeface="Raleway" pitchFamily="34" charset="-120"/>
              </a:rPr>
              <a:t>2ème réaction : </a:t>
            </a:r>
            <a:r>
              <a:rPr lang="en-US" sz="1600" dirty="0">
                <a:solidFill>
                  <a:srgbClr val="333333"/>
                </a:solidFill>
                <a:latin typeface="Raleway" pitchFamily="34" charset="0"/>
                <a:ea typeface="Raleway" pitchFamily="34" charset="-122"/>
                <a:cs typeface="Raleway" pitchFamily="34" charset="-120"/>
              </a:rPr>
              <a:t>la détermination. « Nous avons alors prié notre Dieu et nous avons établi une garde de jour et de nuit » (4, 3). </a:t>
            </a:r>
            <a:endParaRPr lang="en-US" dirty="0"/>
          </a:p>
        </p:txBody>
      </p:sp>
      <p:sp>
        <p:nvSpPr>
          <p:cNvPr id="9" name="Object 8"/>
          <p:cNvSpPr txBox="1"/>
          <p:nvPr/>
        </p:nvSpPr>
        <p:spPr>
          <a:xfrm>
            <a:off x="3815477" y="3171736"/>
            <a:ext cx="4983837" cy="122872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b="1" dirty="0">
                <a:solidFill>
                  <a:srgbClr val="0070C0"/>
                </a:solidFill>
                <a:latin typeface="Raleway" pitchFamily="34" charset="0"/>
                <a:ea typeface="Raleway" pitchFamily="34" charset="-122"/>
                <a:cs typeface="Raleway" pitchFamily="34" charset="-120"/>
              </a:rPr>
              <a:t>3ème réaction : </a:t>
            </a:r>
            <a:r>
              <a:rPr lang="en-US" sz="1600" dirty="0">
                <a:solidFill>
                  <a:srgbClr val="333333"/>
                </a:solidFill>
                <a:latin typeface="Raleway" pitchFamily="34" charset="0"/>
                <a:ea typeface="Raleway" pitchFamily="34" charset="-122"/>
                <a:cs typeface="Raleway" pitchFamily="34" charset="-120"/>
              </a:rPr>
              <a:t>il fait mémoire en indiquant l’origine de la vision, qui est Dieu lui-même. « Souvenez-vous du Seigneur grand et redoutable… » (4, 8 ; cf. également Ne 1, 5 : il s’appuie sur cet élément fondamental).</a:t>
            </a:r>
            <a:endParaRPr lang="en-US" dirty="0"/>
          </a:p>
        </p:txBody>
      </p:sp>
      <p:sp>
        <p:nvSpPr>
          <p:cNvPr id="10" name="Object 9"/>
          <p:cNvSpPr txBox="1"/>
          <p:nvPr/>
        </p:nvSpPr>
        <p:spPr>
          <a:xfrm>
            <a:off x="3918168" y="28575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Première résistance</a:t>
            </a:r>
            <a:endParaRPr lang="en-US" b="1" dirty="0">
              <a:solidFill>
                <a:srgbClr val="0070C0"/>
              </a:solidFill>
            </a:endParaRPr>
          </a:p>
        </p:txBody>
      </p:sp>
      <p:sp>
        <p:nvSpPr>
          <p:cNvPr id="11" name="Object 10"/>
          <p:cNvSpPr txBox="1"/>
          <p:nvPr/>
        </p:nvSpPr>
        <p:spPr>
          <a:xfrm>
            <a:off x="3918168" y="803493"/>
            <a:ext cx="4874984"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Réponse de Néhémie</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1DBAE457-8527-682F-C8D0-BAF83DF50E22}"/>
              </a:ext>
            </a:extLst>
          </p:cNvPr>
          <p:cNvPicPr>
            <a:picLocks noChangeAspect="1"/>
          </p:cNvPicPr>
          <p:nvPr/>
        </p:nvPicPr>
        <p:blipFill>
          <a:blip r:embed="rId7"/>
          <a:stretch>
            <a:fillRect/>
          </a:stretch>
        </p:blipFill>
        <p:spPr>
          <a:xfrm>
            <a:off x="3815477" y="622578"/>
            <a:ext cx="5050277" cy="806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5" name="Object 4" descr="preencoded.png"/>
          <p:cNvPicPr>
            <a:picLocks noChangeAspect="1"/>
          </p:cNvPicPr>
          <p:nvPr/>
        </p:nvPicPr>
        <p:blipFill>
          <a:blip r:embed="rId4"/>
          <a:stretch>
            <a:fillRect/>
          </a:stretch>
        </p:blipFill>
        <p:spPr>
          <a:xfrm>
            <a:off x="0" y="0"/>
            <a:ext cx="3815566" cy="5715000"/>
          </a:xfrm>
          <a:prstGeom prst="rect">
            <a:avLst/>
          </a:prstGeom>
        </p:spPr>
      </p:pic>
      <p:pic>
        <p:nvPicPr>
          <p:cNvPr id="6" name="Object 5" descr="preencoded.png"/>
          <p:cNvPicPr>
            <a:picLocks noChangeAspect="1"/>
          </p:cNvPicPr>
          <p:nvPr/>
        </p:nvPicPr>
        <p:blipFill>
          <a:blip r:embed="rId5"/>
          <a:stretch>
            <a:fillRect/>
          </a:stretch>
        </p:blipFill>
        <p:spPr>
          <a:xfrm>
            <a:off x="3712428" y="80010"/>
            <a:ext cx="5286464" cy="509171"/>
          </a:xfrm>
          <a:prstGeom prst="rect">
            <a:avLst/>
          </a:prstGeom>
        </p:spPr>
      </p:pic>
      <p:sp>
        <p:nvSpPr>
          <p:cNvPr id="7" name="Object 6"/>
          <p:cNvSpPr txBox="1"/>
          <p:nvPr/>
        </p:nvSpPr>
        <p:spPr>
          <a:xfrm>
            <a:off x="3712428" y="1505453"/>
            <a:ext cx="5202972" cy="73723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r>
              <a:rPr lang="en-US" sz="1600" i="1" dirty="0">
                <a:solidFill>
                  <a:srgbClr val="333333"/>
                </a:solidFill>
                <a:latin typeface="Raleway" pitchFamily="34" charset="0"/>
                <a:ea typeface="Raleway" pitchFamily="34" charset="-122"/>
                <a:cs typeface="Raleway" pitchFamily="34" charset="-120"/>
              </a:rPr>
              <a:t>Une grande plainte s'éleva parmi les gens du peuple et leurs femmes contre leurs frères juifs. </a:t>
            </a:r>
            <a:r>
              <a:rPr lang="en-US" sz="1600" dirty="0">
                <a:solidFill>
                  <a:srgbClr val="333333"/>
                </a:solidFill>
                <a:latin typeface="Raleway" pitchFamily="34" charset="0"/>
                <a:ea typeface="Raleway" pitchFamily="34" charset="-122"/>
                <a:cs typeface="Raleway" pitchFamily="34" charset="-120"/>
              </a:rPr>
              <a:t>» (5, 1)</a:t>
            </a:r>
            <a:endParaRPr lang="en-US" dirty="0"/>
          </a:p>
        </p:txBody>
      </p:sp>
      <p:sp>
        <p:nvSpPr>
          <p:cNvPr id="8" name="Object 7"/>
          <p:cNvSpPr txBox="1"/>
          <p:nvPr/>
        </p:nvSpPr>
        <p:spPr>
          <a:xfrm>
            <a:off x="4290983" y="2526030"/>
            <a:ext cx="4502259"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 </a:t>
            </a:r>
            <a:r>
              <a:rPr lang="en-US" sz="1600" dirty="0">
                <a:solidFill>
                  <a:srgbClr val="333333"/>
                </a:solidFill>
                <a:latin typeface="Raleway" pitchFamily="34" charset="0"/>
                <a:ea typeface="Raleway" pitchFamily="34" charset="-122"/>
                <a:cs typeface="Raleway" pitchFamily="34" charset="-120"/>
              </a:rPr>
              <a:t>Problème de répartition des richesses</a:t>
            </a:r>
            <a:endParaRPr lang="en-US" dirty="0"/>
          </a:p>
        </p:txBody>
      </p:sp>
      <p:sp>
        <p:nvSpPr>
          <p:cNvPr id="9" name="Object 8"/>
          <p:cNvSpPr txBox="1"/>
          <p:nvPr/>
        </p:nvSpPr>
        <p:spPr>
          <a:xfrm>
            <a:off x="4290983" y="2926080"/>
            <a:ext cx="4502259"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 </a:t>
            </a:r>
            <a:r>
              <a:rPr lang="en-US" sz="1600" dirty="0">
                <a:solidFill>
                  <a:srgbClr val="333333"/>
                </a:solidFill>
                <a:latin typeface="Raleway" pitchFamily="34" charset="0"/>
                <a:ea typeface="Raleway" pitchFamily="34" charset="-122"/>
                <a:cs typeface="Raleway" pitchFamily="34" charset="-120"/>
              </a:rPr>
              <a:t>Famine (5, 2)</a:t>
            </a:r>
            <a:endParaRPr lang="en-US" dirty="0"/>
          </a:p>
        </p:txBody>
      </p:sp>
      <p:sp>
        <p:nvSpPr>
          <p:cNvPr id="10" name="Object 9"/>
          <p:cNvSpPr txBox="1"/>
          <p:nvPr/>
        </p:nvSpPr>
        <p:spPr>
          <a:xfrm>
            <a:off x="4290983" y="3326130"/>
            <a:ext cx="4502259"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 </a:t>
            </a:r>
            <a:r>
              <a:rPr lang="en-US" sz="1600" dirty="0">
                <a:solidFill>
                  <a:srgbClr val="333333"/>
                </a:solidFill>
                <a:latin typeface="Raleway" pitchFamily="34" charset="0"/>
                <a:ea typeface="Raleway" pitchFamily="34" charset="-122"/>
                <a:cs typeface="Raleway" pitchFamily="34" charset="-120"/>
              </a:rPr>
              <a:t>Hypothèque des biens (5, 3)</a:t>
            </a:r>
            <a:endParaRPr lang="en-US" dirty="0"/>
          </a:p>
        </p:txBody>
      </p:sp>
      <p:sp>
        <p:nvSpPr>
          <p:cNvPr id="11" name="Object 10"/>
          <p:cNvSpPr txBox="1"/>
          <p:nvPr/>
        </p:nvSpPr>
        <p:spPr>
          <a:xfrm>
            <a:off x="4290983" y="3726180"/>
            <a:ext cx="4502259"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 </a:t>
            </a:r>
            <a:r>
              <a:rPr lang="en-US" sz="1600" dirty="0">
                <a:solidFill>
                  <a:srgbClr val="333333"/>
                </a:solidFill>
                <a:latin typeface="Raleway" pitchFamily="34" charset="0"/>
                <a:ea typeface="Raleway" pitchFamily="34" charset="-122"/>
                <a:cs typeface="Raleway" pitchFamily="34" charset="-120"/>
              </a:rPr>
              <a:t>Usure (5, 4)</a:t>
            </a:r>
            <a:endParaRPr lang="en-US" dirty="0"/>
          </a:p>
        </p:txBody>
      </p:sp>
      <p:sp>
        <p:nvSpPr>
          <p:cNvPr id="12" name="Object 11"/>
          <p:cNvSpPr txBox="1"/>
          <p:nvPr/>
        </p:nvSpPr>
        <p:spPr>
          <a:xfrm>
            <a:off x="4290983" y="4126230"/>
            <a:ext cx="4502259"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 </a:t>
            </a:r>
            <a:r>
              <a:rPr lang="en-US" sz="1600" dirty="0">
                <a:solidFill>
                  <a:srgbClr val="333333"/>
                </a:solidFill>
                <a:latin typeface="Raleway" pitchFamily="34" charset="0"/>
                <a:ea typeface="Raleway" pitchFamily="34" charset="-122"/>
                <a:cs typeface="Raleway" pitchFamily="34" charset="-120"/>
              </a:rPr>
              <a:t>Esclavage (5, 5)</a:t>
            </a:r>
            <a:endParaRPr lang="en-US" dirty="0"/>
          </a:p>
        </p:txBody>
      </p:sp>
      <p:sp>
        <p:nvSpPr>
          <p:cNvPr id="13" name="Object 12"/>
          <p:cNvSpPr txBox="1"/>
          <p:nvPr/>
        </p:nvSpPr>
        <p:spPr>
          <a:xfrm>
            <a:off x="3918168" y="28575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Deuxième résistance</a:t>
            </a:r>
            <a:endParaRPr lang="en-US" b="1" dirty="0">
              <a:solidFill>
                <a:srgbClr val="0070C0"/>
              </a:solidFill>
            </a:endParaRPr>
          </a:p>
        </p:txBody>
      </p:sp>
      <p:sp>
        <p:nvSpPr>
          <p:cNvPr id="14" name="Object 13"/>
          <p:cNvSpPr txBox="1"/>
          <p:nvPr/>
        </p:nvSpPr>
        <p:spPr>
          <a:xfrm>
            <a:off x="3918168" y="803493"/>
            <a:ext cx="4874984"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s’ajuste (Ne 5, 1-19)</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81DEA416-F6DD-FDA7-5BE3-7081C46E3C03}"/>
              </a:ext>
            </a:extLst>
          </p:cNvPr>
          <p:cNvPicPr>
            <a:picLocks noChangeAspect="1"/>
          </p:cNvPicPr>
          <p:nvPr/>
        </p:nvPicPr>
        <p:blipFill>
          <a:blip r:embed="rId6"/>
          <a:stretch>
            <a:fillRect/>
          </a:stretch>
        </p:blipFill>
        <p:spPr>
          <a:xfrm>
            <a:off x="3788775" y="608466"/>
            <a:ext cx="5050277" cy="806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4" name="Object 3" descr="preencoded.png"/>
          <p:cNvPicPr>
            <a:picLocks noChangeAspect="1"/>
          </p:cNvPicPr>
          <p:nvPr/>
        </p:nvPicPr>
        <p:blipFill>
          <a:blip r:embed="rId4"/>
          <a:stretch>
            <a:fillRect/>
          </a:stretch>
        </p:blipFill>
        <p:spPr>
          <a:xfrm>
            <a:off x="4085153" y="1428750"/>
            <a:ext cx="4913739" cy="2277874"/>
          </a:xfrm>
          <a:prstGeom prst="rect">
            <a:avLst/>
          </a:prstGeom>
        </p:spPr>
      </p:pic>
      <p:pic>
        <p:nvPicPr>
          <p:cNvPr id="5" name="Object 4" descr="preencoded.png"/>
          <p:cNvPicPr>
            <a:picLocks noChangeAspect="1"/>
          </p:cNvPicPr>
          <p:nvPr/>
        </p:nvPicPr>
        <p:blipFill>
          <a:blip r:embed="rId5"/>
          <a:stretch>
            <a:fillRect/>
          </a:stretch>
        </p:blipFill>
        <p:spPr>
          <a:xfrm>
            <a:off x="0" y="0"/>
            <a:ext cx="3815566" cy="5715000"/>
          </a:xfrm>
          <a:prstGeom prst="rect">
            <a:avLst/>
          </a:prstGeom>
        </p:spPr>
      </p:pic>
      <p:pic>
        <p:nvPicPr>
          <p:cNvPr id="6" name="Object 5" descr="preencoded.png"/>
          <p:cNvPicPr>
            <a:picLocks noChangeAspect="1"/>
          </p:cNvPicPr>
          <p:nvPr/>
        </p:nvPicPr>
        <p:blipFill>
          <a:blip r:embed="rId6"/>
          <a:stretch>
            <a:fillRect/>
          </a:stretch>
        </p:blipFill>
        <p:spPr>
          <a:xfrm>
            <a:off x="3712428" y="80010"/>
            <a:ext cx="5286464" cy="509171"/>
          </a:xfrm>
          <a:prstGeom prst="rect">
            <a:avLst/>
          </a:prstGeom>
        </p:spPr>
      </p:pic>
      <p:sp>
        <p:nvSpPr>
          <p:cNvPr id="8" name="Object 7"/>
          <p:cNvSpPr txBox="1"/>
          <p:nvPr/>
        </p:nvSpPr>
        <p:spPr>
          <a:xfrm>
            <a:off x="3918169" y="1771304"/>
            <a:ext cx="4875074"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Il blâme les responsables de cette injustice sociale (5, 7)</a:t>
            </a:r>
            <a:endParaRPr lang="en-US" dirty="0"/>
          </a:p>
        </p:txBody>
      </p:sp>
      <p:sp>
        <p:nvSpPr>
          <p:cNvPr id="9" name="Object 8"/>
          <p:cNvSpPr txBox="1"/>
          <p:nvPr/>
        </p:nvSpPr>
        <p:spPr>
          <a:xfrm>
            <a:off x="3918169" y="2417099"/>
            <a:ext cx="4875074" cy="73723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Il applique la Parole de Dieu et les principes du Deutéronome (Dt 23, 19-20) sur la remise des dettes et la libération des esclaves (5, 8-13)</a:t>
            </a:r>
            <a:endParaRPr lang="en-US" dirty="0"/>
          </a:p>
        </p:txBody>
      </p:sp>
      <p:sp>
        <p:nvSpPr>
          <p:cNvPr id="10" name="Object 9"/>
          <p:cNvSpPr txBox="1"/>
          <p:nvPr/>
        </p:nvSpPr>
        <p:spPr>
          <a:xfrm>
            <a:off x="3918169" y="3433333"/>
            <a:ext cx="4875074" cy="73723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Surtout, il donne l’exemple de sa solidarité, de son respect, de son engagement personnel et de son sens du partage (5, 14-19)</a:t>
            </a:r>
            <a:endParaRPr lang="en-US" dirty="0"/>
          </a:p>
        </p:txBody>
      </p:sp>
      <p:sp>
        <p:nvSpPr>
          <p:cNvPr id="11" name="Object 10"/>
          <p:cNvSpPr txBox="1"/>
          <p:nvPr/>
        </p:nvSpPr>
        <p:spPr>
          <a:xfrm>
            <a:off x="3918168" y="28575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Deuxième résistance</a:t>
            </a:r>
            <a:endParaRPr lang="en-US" b="1" dirty="0">
              <a:solidFill>
                <a:srgbClr val="0070C0"/>
              </a:solidFill>
            </a:endParaRPr>
          </a:p>
        </p:txBody>
      </p:sp>
      <p:sp>
        <p:nvSpPr>
          <p:cNvPr id="12" name="Object 11"/>
          <p:cNvSpPr txBox="1"/>
          <p:nvPr/>
        </p:nvSpPr>
        <p:spPr>
          <a:xfrm>
            <a:off x="3918168" y="803493"/>
            <a:ext cx="4874984"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réagit vivement (5, 6)</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79274386-6723-95ED-4DF6-C1F3E399298D}"/>
              </a:ext>
            </a:extLst>
          </p:cNvPr>
          <p:cNvPicPr>
            <a:picLocks noChangeAspect="1"/>
          </p:cNvPicPr>
          <p:nvPr/>
        </p:nvPicPr>
        <p:blipFill>
          <a:blip r:embed="rId7"/>
          <a:stretch>
            <a:fillRect/>
          </a:stretch>
        </p:blipFill>
        <p:spPr>
          <a:xfrm>
            <a:off x="3742966" y="632892"/>
            <a:ext cx="5050277" cy="806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5" name="Object 4" descr="preencoded.png"/>
          <p:cNvPicPr>
            <a:picLocks noChangeAspect="1"/>
          </p:cNvPicPr>
          <p:nvPr/>
        </p:nvPicPr>
        <p:blipFill>
          <a:blip r:embed="rId4"/>
          <a:stretch>
            <a:fillRect/>
          </a:stretch>
        </p:blipFill>
        <p:spPr>
          <a:xfrm>
            <a:off x="0" y="0"/>
            <a:ext cx="3815566" cy="5715000"/>
          </a:xfrm>
          <a:prstGeom prst="rect">
            <a:avLst/>
          </a:prstGeom>
        </p:spPr>
      </p:pic>
      <p:pic>
        <p:nvPicPr>
          <p:cNvPr id="6" name="Object 5" descr="preencoded.png"/>
          <p:cNvPicPr>
            <a:picLocks noChangeAspect="1"/>
          </p:cNvPicPr>
          <p:nvPr/>
        </p:nvPicPr>
        <p:blipFill>
          <a:blip r:embed="rId5"/>
          <a:stretch>
            <a:fillRect/>
          </a:stretch>
        </p:blipFill>
        <p:spPr>
          <a:xfrm>
            <a:off x="3712428" y="80010"/>
            <a:ext cx="5286464" cy="509171"/>
          </a:xfrm>
          <a:prstGeom prst="rect">
            <a:avLst/>
          </a:prstGeom>
        </p:spPr>
      </p:pic>
      <p:sp>
        <p:nvSpPr>
          <p:cNvPr id="7" name="Object 6"/>
          <p:cNvSpPr txBox="1"/>
          <p:nvPr/>
        </p:nvSpPr>
        <p:spPr>
          <a:xfrm>
            <a:off x="3968616" y="2266880"/>
            <a:ext cx="4502259" cy="245745"/>
          </a:xfrm>
          <a:prstGeom prst="rect">
            <a:avLst/>
          </a:prstGeom>
          <a:noFill/>
        </p:spPr>
        <p:txBody>
          <a:bodyPr wrap="square" lIns="0" tIns="0" rIns="0" bIns="0" rtlCol="0" anchor="t"/>
          <a:lstStyle/>
          <a:p>
            <a:pPr>
              <a:buNone/>
            </a:pPr>
            <a:r>
              <a:rPr lang="en-US" sz="1600" b="1" dirty="0">
                <a:solidFill>
                  <a:srgbClr val="333333"/>
                </a:solidFill>
                <a:latin typeface="Raleway" pitchFamily="34" charset="0"/>
                <a:ea typeface="Raleway" pitchFamily="34" charset="-122"/>
                <a:cs typeface="Raleway" pitchFamily="34" charset="-120"/>
              </a:rPr>
              <a:t>Quatre pièges </a:t>
            </a:r>
            <a:r>
              <a:rPr lang="en-US" sz="1600" dirty="0">
                <a:solidFill>
                  <a:srgbClr val="333333"/>
                </a:solidFill>
                <a:latin typeface="Raleway" pitchFamily="34" charset="0"/>
                <a:ea typeface="Raleway" pitchFamily="34" charset="-122"/>
                <a:cs typeface="Raleway" pitchFamily="34" charset="-120"/>
              </a:rPr>
              <a:t>se présentent à Néhémie : </a:t>
            </a:r>
            <a:endParaRPr lang="en-US" dirty="0"/>
          </a:p>
        </p:txBody>
      </p:sp>
      <p:sp>
        <p:nvSpPr>
          <p:cNvPr id="8" name="Object 7"/>
          <p:cNvSpPr txBox="1"/>
          <p:nvPr/>
        </p:nvSpPr>
        <p:spPr>
          <a:xfrm>
            <a:off x="4294197" y="2659172"/>
            <a:ext cx="4502259" cy="491490"/>
          </a:xfrm>
          <a:prstGeom prst="rect">
            <a:avLst/>
          </a:prstGeom>
          <a:noFill/>
        </p:spPr>
        <p:txBody>
          <a:bodyPr wrap="square" lIns="0" tIns="0" rIns="0" bIns="0" rtlCol="0" anchor="t"/>
          <a:lstStyle/>
          <a:p>
            <a:pPr marL="179388" indent="-179388">
              <a:buNone/>
            </a:pPr>
            <a:r>
              <a:rPr lang="en-US" sz="1600" b="1" dirty="0">
                <a:solidFill>
                  <a:srgbClr val="0070C0"/>
                </a:solidFill>
                <a:latin typeface="Raleway" pitchFamily="34" charset="0"/>
                <a:ea typeface="Raleway" pitchFamily="34" charset="-122"/>
                <a:cs typeface="Raleway" pitchFamily="34" charset="-120"/>
              </a:rPr>
              <a:t>1. </a:t>
            </a:r>
            <a:r>
              <a:rPr lang="en-US" sz="1600" dirty="0">
                <a:solidFill>
                  <a:srgbClr val="333333"/>
                </a:solidFill>
                <a:latin typeface="Raleway" pitchFamily="34" charset="0"/>
                <a:ea typeface="Raleway" pitchFamily="34" charset="-122"/>
                <a:cs typeface="Raleway" pitchFamily="34" charset="-120"/>
              </a:rPr>
              <a:t>Le piège de se laisser distraire et de négliger le travail (6, 1-4)</a:t>
            </a:r>
            <a:endParaRPr lang="en-US" dirty="0"/>
          </a:p>
        </p:txBody>
      </p:sp>
      <p:sp>
        <p:nvSpPr>
          <p:cNvPr id="9" name="Object 8"/>
          <p:cNvSpPr txBox="1"/>
          <p:nvPr/>
        </p:nvSpPr>
        <p:spPr>
          <a:xfrm>
            <a:off x="4294197" y="3304967"/>
            <a:ext cx="4502259"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2. </a:t>
            </a:r>
            <a:r>
              <a:rPr lang="en-US" sz="1600" dirty="0">
                <a:solidFill>
                  <a:srgbClr val="333333"/>
                </a:solidFill>
                <a:latin typeface="Raleway" pitchFamily="34" charset="0"/>
                <a:ea typeface="Raleway" pitchFamily="34" charset="-122"/>
                <a:cs typeface="Raleway" pitchFamily="34" charset="-120"/>
              </a:rPr>
              <a:t>Le piège de l’intimidation (6, 5-9)</a:t>
            </a:r>
            <a:endParaRPr lang="en-US" dirty="0"/>
          </a:p>
        </p:txBody>
      </p:sp>
      <p:sp>
        <p:nvSpPr>
          <p:cNvPr id="10" name="Object 9"/>
          <p:cNvSpPr txBox="1"/>
          <p:nvPr/>
        </p:nvSpPr>
        <p:spPr>
          <a:xfrm>
            <a:off x="4294197" y="3705017"/>
            <a:ext cx="4502259"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3. </a:t>
            </a:r>
            <a:r>
              <a:rPr lang="en-US" sz="1600" dirty="0">
                <a:solidFill>
                  <a:srgbClr val="333333"/>
                </a:solidFill>
                <a:latin typeface="Raleway" pitchFamily="34" charset="0"/>
                <a:ea typeface="Raleway" pitchFamily="34" charset="-122"/>
                <a:cs typeface="Raleway" pitchFamily="34" charset="-120"/>
              </a:rPr>
              <a:t>Le piège des compromis (6, 10-14)</a:t>
            </a:r>
            <a:endParaRPr lang="en-US" dirty="0"/>
          </a:p>
        </p:txBody>
      </p:sp>
      <p:sp>
        <p:nvSpPr>
          <p:cNvPr id="11" name="Object 10"/>
          <p:cNvSpPr txBox="1"/>
          <p:nvPr/>
        </p:nvSpPr>
        <p:spPr>
          <a:xfrm>
            <a:off x="4294197" y="4105067"/>
            <a:ext cx="4502259"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4. </a:t>
            </a:r>
            <a:r>
              <a:rPr lang="en-US" sz="1600" dirty="0">
                <a:solidFill>
                  <a:srgbClr val="333333"/>
                </a:solidFill>
                <a:latin typeface="Raleway" pitchFamily="34" charset="0"/>
                <a:ea typeface="Raleway" pitchFamily="34" charset="-122"/>
                <a:cs typeface="Raleway" pitchFamily="34" charset="-120"/>
              </a:rPr>
              <a:t>Le piège de la peur (6, 15-19)</a:t>
            </a:r>
            <a:endParaRPr lang="en-US" dirty="0"/>
          </a:p>
        </p:txBody>
      </p:sp>
      <p:sp>
        <p:nvSpPr>
          <p:cNvPr id="12" name="Object 11"/>
          <p:cNvSpPr txBox="1"/>
          <p:nvPr/>
        </p:nvSpPr>
        <p:spPr>
          <a:xfrm>
            <a:off x="3918168" y="285750"/>
            <a:ext cx="4874984"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Troisième résistance</a:t>
            </a:r>
            <a:endParaRPr lang="en-US" b="1" dirty="0">
              <a:solidFill>
                <a:srgbClr val="0070C0"/>
              </a:solidFill>
            </a:endParaRPr>
          </a:p>
        </p:txBody>
      </p:sp>
      <p:sp>
        <p:nvSpPr>
          <p:cNvPr id="13" name="Object 12"/>
          <p:cNvSpPr txBox="1"/>
          <p:nvPr/>
        </p:nvSpPr>
        <p:spPr>
          <a:xfrm>
            <a:off x="3918168" y="803493"/>
            <a:ext cx="4874984"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va jusqu’au bout (Ne 6, 1-19)</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7657E606-24E3-5904-2CE7-F5392B5FBFD5}"/>
              </a:ext>
            </a:extLst>
          </p:cNvPr>
          <p:cNvPicPr>
            <a:picLocks noChangeAspect="1"/>
          </p:cNvPicPr>
          <p:nvPr/>
        </p:nvPicPr>
        <p:blipFill>
          <a:blip r:embed="rId6"/>
          <a:stretch>
            <a:fillRect/>
          </a:stretch>
        </p:blipFill>
        <p:spPr>
          <a:xfrm>
            <a:off x="3815566" y="627273"/>
            <a:ext cx="5050277" cy="806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stretch>
            <a:fillRect/>
          </a:stretch>
        </p:blipFill>
        <p:spPr>
          <a:xfrm>
            <a:off x="354330" y="142875"/>
            <a:ext cx="8405247" cy="805636"/>
          </a:xfrm>
          <a:prstGeom prst="rect">
            <a:avLst/>
          </a:prstGeom>
        </p:spPr>
      </p:pic>
      <p:sp>
        <p:nvSpPr>
          <p:cNvPr id="6" name="Object 5"/>
          <p:cNvSpPr txBox="1"/>
          <p:nvPr/>
        </p:nvSpPr>
        <p:spPr>
          <a:xfrm>
            <a:off x="560070" y="348615"/>
            <a:ext cx="7993767"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Fécondité de la vision</a:t>
            </a:r>
            <a:endParaRPr lang="en-US" dirty="0">
              <a:solidFill>
                <a:srgbClr val="0070C0"/>
              </a:solidFill>
            </a:endParaRPr>
          </a:p>
        </p:txBody>
      </p:sp>
      <p:sp>
        <p:nvSpPr>
          <p:cNvPr id="7" name="Object 6"/>
          <p:cNvSpPr txBox="1"/>
          <p:nvPr/>
        </p:nvSpPr>
        <p:spPr>
          <a:xfrm>
            <a:off x="560070" y="866358"/>
            <a:ext cx="8466166"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 </a:t>
            </a:r>
            <a:r>
              <a:rPr lang="en-US" sz="1900" b="1" i="1" dirty="0">
                <a:solidFill>
                  <a:srgbClr val="0070C0"/>
                </a:solidFill>
                <a:latin typeface="futura-pt" pitchFamily="34" charset="0"/>
                <a:ea typeface="futura-pt" pitchFamily="34" charset="-122"/>
                <a:cs typeface="futura-pt" pitchFamily="34" charset="-120"/>
              </a:rPr>
              <a:t>Quand le rempart fut reconstruit et que j'eus fixé les </a:t>
            </a:r>
            <a:r>
              <a:rPr lang="fr-FR" sz="1900" b="1" i="1" dirty="0">
                <a:solidFill>
                  <a:srgbClr val="0070C0"/>
                </a:solidFill>
                <a:latin typeface="futura-pt" pitchFamily="34" charset="0"/>
                <a:ea typeface="futura-pt" pitchFamily="34" charset="-122"/>
                <a:cs typeface="futura-pt" pitchFamily="34" charset="-120"/>
              </a:rPr>
              <a:t>battants</a:t>
            </a:r>
            <a:r>
              <a:rPr lang="en-US" sz="1900" b="1" i="1" dirty="0">
                <a:solidFill>
                  <a:srgbClr val="0070C0"/>
                </a:solidFill>
                <a:latin typeface="futura-pt" pitchFamily="34" charset="0"/>
                <a:ea typeface="futura-pt" pitchFamily="34" charset="-122"/>
                <a:cs typeface="futura-pt" pitchFamily="34" charset="-120"/>
              </a:rPr>
              <a:t>... </a:t>
            </a:r>
            <a:r>
              <a:rPr lang="en-US" sz="1900" b="1" dirty="0">
                <a:solidFill>
                  <a:srgbClr val="0070C0"/>
                </a:solidFill>
                <a:latin typeface="futura-pt" pitchFamily="34" charset="0"/>
                <a:ea typeface="futura-pt" pitchFamily="34" charset="-122"/>
                <a:cs typeface="futura-pt" pitchFamily="34" charset="-120"/>
              </a:rPr>
              <a:t>» (7, 1)</a:t>
            </a:r>
            <a:endParaRPr lang="en-US" b="1" dirty="0">
              <a:solidFill>
                <a:srgbClr val="0070C0"/>
              </a:solidFill>
            </a:endParaRPr>
          </a:p>
        </p:txBody>
      </p:sp>
      <p:sp>
        <p:nvSpPr>
          <p:cNvPr id="8" name="Object 7"/>
          <p:cNvSpPr txBox="1"/>
          <p:nvPr/>
        </p:nvSpPr>
        <p:spPr>
          <a:xfrm>
            <a:off x="845820" y="1371600"/>
            <a:ext cx="5052417"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a:t>
            </a:r>
            <a:endParaRPr lang="en-US" dirty="0"/>
          </a:p>
        </p:txBody>
      </p:sp>
      <p:sp>
        <p:nvSpPr>
          <p:cNvPr id="9" name="Object 8"/>
          <p:cNvSpPr txBox="1"/>
          <p:nvPr/>
        </p:nvSpPr>
        <p:spPr>
          <a:xfrm>
            <a:off x="5029627" y="1811655"/>
            <a:ext cx="5052417"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Ne 7   • </a:t>
            </a:r>
            <a:r>
              <a:rPr lang="en-US" sz="1600" dirty="0">
                <a:solidFill>
                  <a:srgbClr val="333333"/>
                </a:solidFill>
                <a:latin typeface="Raleway" pitchFamily="34" charset="0"/>
                <a:ea typeface="Raleway" pitchFamily="34" charset="-122"/>
                <a:cs typeface="Raleway" pitchFamily="34" charset="-120"/>
              </a:rPr>
              <a:t>Organisation des ministères</a:t>
            </a:r>
            <a:endParaRPr lang="en-US" dirty="0"/>
          </a:p>
        </p:txBody>
      </p:sp>
      <p:sp>
        <p:nvSpPr>
          <p:cNvPr id="10" name="Object 9"/>
          <p:cNvSpPr txBox="1"/>
          <p:nvPr/>
        </p:nvSpPr>
        <p:spPr>
          <a:xfrm>
            <a:off x="5029627" y="2211705"/>
            <a:ext cx="5052417"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Ne 8   • </a:t>
            </a:r>
            <a:r>
              <a:rPr lang="en-US" sz="1600" dirty="0">
                <a:solidFill>
                  <a:srgbClr val="333333"/>
                </a:solidFill>
                <a:latin typeface="Raleway" pitchFamily="34" charset="0"/>
                <a:ea typeface="Raleway" pitchFamily="34" charset="-122"/>
                <a:cs typeface="Raleway" pitchFamily="34" charset="-120"/>
              </a:rPr>
              <a:t>Lecture publique de la Parole</a:t>
            </a:r>
            <a:endParaRPr lang="en-US" dirty="0"/>
          </a:p>
        </p:txBody>
      </p:sp>
      <p:sp>
        <p:nvSpPr>
          <p:cNvPr id="11" name="Object 10"/>
          <p:cNvSpPr txBox="1"/>
          <p:nvPr/>
        </p:nvSpPr>
        <p:spPr>
          <a:xfrm>
            <a:off x="5029627" y="2611755"/>
            <a:ext cx="5052417"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Ne 9   • </a:t>
            </a:r>
            <a:r>
              <a:rPr lang="en-US" sz="1600" dirty="0">
                <a:solidFill>
                  <a:srgbClr val="333333"/>
                </a:solidFill>
                <a:latin typeface="Raleway" pitchFamily="34" charset="0"/>
                <a:ea typeface="Raleway" pitchFamily="34" charset="-122"/>
                <a:cs typeface="Raleway" pitchFamily="34" charset="-120"/>
              </a:rPr>
              <a:t>Confession du peuple</a:t>
            </a:r>
            <a:endParaRPr lang="en-US" dirty="0"/>
          </a:p>
        </p:txBody>
      </p:sp>
      <p:sp>
        <p:nvSpPr>
          <p:cNvPr id="12" name="Object 11"/>
          <p:cNvSpPr txBox="1"/>
          <p:nvPr/>
        </p:nvSpPr>
        <p:spPr>
          <a:xfrm>
            <a:off x="5029627" y="2971800"/>
            <a:ext cx="5052417"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Ne 10 • </a:t>
            </a:r>
            <a:r>
              <a:rPr lang="en-US" sz="1600" dirty="0">
                <a:solidFill>
                  <a:srgbClr val="333333"/>
                </a:solidFill>
                <a:latin typeface="Raleway" pitchFamily="34" charset="0"/>
                <a:ea typeface="Raleway" pitchFamily="34" charset="-122"/>
                <a:cs typeface="Raleway" pitchFamily="34" charset="-120"/>
              </a:rPr>
              <a:t>Restauration de l’Alliance </a:t>
            </a:r>
            <a:endParaRPr lang="en-US" dirty="0"/>
          </a:p>
        </p:txBody>
      </p:sp>
      <p:sp>
        <p:nvSpPr>
          <p:cNvPr id="13" name="Object 12"/>
          <p:cNvSpPr txBox="1"/>
          <p:nvPr/>
        </p:nvSpPr>
        <p:spPr>
          <a:xfrm>
            <a:off x="5029627" y="3371850"/>
            <a:ext cx="5052417"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Ne 11 • </a:t>
            </a:r>
            <a:r>
              <a:rPr lang="en-US" sz="1600" dirty="0">
                <a:solidFill>
                  <a:srgbClr val="333333"/>
                </a:solidFill>
                <a:latin typeface="Raleway" pitchFamily="34" charset="0"/>
                <a:ea typeface="Raleway" pitchFamily="34" charset="-122"/>
                <a:cs typeface="Raleway" pitchFamily="34" charset="-120"/>
              </a:rPr>
              <a:t>Jérusalem, déclarée « ville </a:t>
            </a:r>
            <a:r>
              <a:rPr lang="en-US" sz="1600" dirty="0" err="1">
                <a:solidFill>
                  <a:srgbClr val="333333"/>
                </a:solidFill>
                <a:latin typeface="Raleway" pitchFamily="34" charset="0"/>
                <a:ea typeface="Raleway" pitchFamily="34" charset="-122"/>
                <a:cs typeface="Raleway" pitchFamily="34" charset="-120"/>
              </a:rPr>
              <a:t>sainte</a:t>
            </a:r>
            <a:r>
              <a:rPr lang="en-US" sz="1600" dirty="0">
                <a:solidFill>
                  <a:srgbClr val="333333"/>
                </a:solidFill>
                <a:latin typeface="Raleway" pitchFamily="34" charset="0"/>
                <a:ea typeface="Raleway" pitchFamily="34" charset="-122"/>
                <a:cs typeface="Raleway" pitchFamily="34" charset="-120"/>
              </a:rPr>
              <a:t> »</a:t>
            </a:r>
            <a:endParaRPr lang="en-US" dirty="0"/>
          </a:p>
        </p:txBody>
      </p:sp>
      <p:sp>
        <p:nvSpPr>
          <p:cNvPr id="14" name="Object 13"/>
          <p:cNvSpPr txBox="1"/>
          <p:nvPr/>
        </p:nvSpPr>
        <p:spPr>
          <a:xfrm>
            <a:off x="5029627" y="3771900"/>
            <a:ext cx="5052417"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Ne 12 • </a:t>
            </a:r>
            <a:r>
              <a:rPr lang="en-US" sz="1600" dirty="0">
                <a:solidFill>
                  <a:srgbClr val="333333"/>
                </a:solidFill>
                <a:latin typeface="Raleway" pitchFamily="34" charset="0"/>
                <a:ea typeface="Raleway" pitchFamily="34" charset="-122"/>
                <a:cs typeface="Raleway" pitchFamily="34" charset="-120"/>
              </a:rPr>
              <a:t>Consécration des murailles </a:t>
            </a:r>
            <a:endParaRPr lang="en-US" dirty="0"/>
          </a:p>
        </p:txBody>
      </p:sp>
      <p:sp>
        <p:nvSpPr>
          <p:cNvPr id="15" name="Object 14"/>
          <p:cNvSpPr txBox="1"/>
          <p:nvPr/>
        </p:nvSpPr>
        <p:spPr>
          <a:xfrm>
            <a:off x="5029627" y="4171950"/>
            <a:ext cx="5052417" cy="245745"/>
          </a:xfrm>
          <a:prstGeom prst="rect">
            <a:avLst/>
          </a:prstGeom>
          <a:noFill/>
        </p:spPr>
        <p:txBody>
          <a:bodyPr wrap="square" lIns="0" tIns="0" rIns="0" bIns="0" rtlCol="0" anchor="t"/>
          <a:lstStyle/>
          <a:p>
            <a:pPr>
              <a:buNone/>
            </a:pPr>
            <a:r>
              <a:rPr lang="en-US" sz="1600" b="1" dirty="0">
                <a:solidFill>
                  <a:srgbClr val="0070C0"/>
                </a:solidFill>
                <a:latin typeface="Raleway" pitchFamily="34" charset="0"/>
                <a:ea typeface="Raleway" pitchFamily="34" charset="-122"/>
                <a:cs typeface="Raleway" pitchFamily="34" charset="-120"/>
              </a:rPr>
              <a:t>Ne 13 • </a:t>
            </a:r>
            <a:r>
              <a:rPr lang="en-US" sz="1600" dirty="0">
                <a:solidFill>
                  <a:srgbClr val="333333"/>
                </a:solidFill>
                <a:latin typeface="Raleway" pitchFamily="34" charset="0"/>
                <a:ea typeface="Raleway" pitchFamily="34" charset="-122"/>
                <a:cs typeface="Raleway" pitchFamily="34" charset="-120"/>
              </a:rPr>
              <a:t>Nouvelles réformes</a:t>
            </a:r>
            <a:endParaRPr lang="en-US" dirty="0"/>
          </a:p>
        </p:txBody>
      </p:sp>
      <p:pic>
        <p:nvPicPr>
          <p:cNvPr id="16" name="Image 15" descr="Une image contenant plante&#10;&#10;Description générée automatiquement">
            <a:extLst>
              <a:ext uri="{FF2B5EF4-FFF2-40B4-BE49-F238E27FC236}">
                <a16:creationId xmlns:a16="http://schemas.microsoft.com/office/drawing/2014/main" id="{08C57AD6-D3D8-AD74-0FF6-CC2CD79B78B5}"/>
              </a:ext>
            </a:extLst>
          </p:cNvPr>
          <p:cNvPicPr>
            <a:picLocks noChangeAspect="1"/>
          </p:cNvPicPr>
          <p:nvPr/>
        </p:nvPicPr>
        <p:blipFill>
          <a:blip r:embed="rId4"/>
          <a:stretch>
            <a:fillRect/>
          </a:stretch>
        </p:blipFill>
        <p:spPr>
          <a:xfrm>
            <a:off x="93974" y="1371600"/>
            <a:ext cx="4788581" cy="40529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750"/>
                                        <p:tgtEl>
                                          <p:spTgt spid="7"/>
                                        </p:tgtEl>
                                      </p:cBhvr>
                                    </p:animEffect>
                                  </p:childTnLst>
                                </p:cTn>
                              </p:par>
                            </p:childTnLst>
                          </p:cTn>
                        </p:par>
                        <p:par>
                          <p:cTn id="12" fill="hold">
                            <p:stCondLst>
                              <p:cond delay="225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9144000" cy="5715000"/>
          </a:xfrm>
          <a:prstGeom prst="rect">
            <a:avLst/>
          </a:prstGeom>
        </p:spPr>
      </p:pic>
      <p:pic>
        <p:nvPicPr>
          <p:cNvPr id="3" name="Object 2" descr="preencoded.png"/>
          <p:cNvPicPr>
            <a:picLocks noChangeAspect="1"/>
          </p:cNvPicPr>
          <p:nvPr/>
        </p:nvPicPr>
        <p:blipFill>
          <a:blip r:embed="rId4"/>
          <a:stretch>
            <a:fillRect/>
          </a:stretch>
        </p:blipFill>
        <p:spPr>
          <a:xfrm>
            <a:off x="571500" y="571500"/>
            <a:ext cx="6375975" cy="806083"/>
          </a:xfrm>
          <a:prstGeom prst="rect">
            <a:avLst/>
          </a:prstGeom>
        </p:spPr>
      </p:pic>
      <p:pic>
        <p:nvPicPr>
          <p:cNvPr id="4" name="Object 3" descr="preencoded.png"/>
          <p:cNvPicPr>
            <a:picLocks noChangeAspect="1"/>
          </p:cNvPicPr>
          <p:nvPr/>
        </p:nvPicPr>
        <p:blipFill>
          <a:blip r:embed="rId5"/>
          <a:stretch>
            <a:fillRect/>
          </a:stretch>
        </p:blipFill>
        <p:spPr>
          <a:xfrm>
            <a:off x="659547" y="1377583"/>
            <a:ext cx="2571750" cy="3429000"/>
          </a:xfrm>
          <a:prstGeom prst="rect">
            <a:avLst/>
          </a:prstGeom>
        </p:spPr>
      </p:pic>
      <p:pic>
        <p:nvPicPr>
          <p:cNvPr id="5" name="Object 4" descr="preencoded.png"/>
          <p:cNvPicPr>
            <a:picLocks noChangeAspect="1"/>
          </p:cNvPicPr>
          <p:nvPr/>
        </p:nvPicPr>
        <p:blipFill>
          <a:blip r:embed="rId6"/>
          <a:stretch>
            <a:fillRect/>
          </a:stretch>
        </p:blipFill>
        <p:spPr>
          <a:xfrm>
            <a:off x="3417391" y="2202418"/>
            <a:ext cx="5143500" cy="2457182"/>
          </a:xfrm>
          <a:prstGeom prst="rect">
            <a:avLst/>
          </a:prstGeom>
        </p:spPr>
      </p:pic>
      <p:sp>
        <p:nvSpPr>
          <p:cNvPr id="6" name="Object 5"/>
          <p:cNvSpPr txBox="1"/>
          <p:nvPr/>
        </p:nvSpPr>
        <p:spPr>
          <a:xfrm>
            <a:off x="777240" y="777240"/>
            <a:ext cx="5964495"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5 étapes du processus visionnaire</a:t>
            </a:r>
            <a:endParaRPr lang="en-US" b="1" dirty="0">
              <a:solidFill>
                <a:srgbClr val="0070C0"/>
              </a:solidFill>
            </a:endParaRPr>
          </a:p>
        </p:txBody>
      </p:sp>
      <p:sp>
        <p:nvSpPr>
          <p:cNvPr id="7" name="Object 6"/>
          <p:cNvSpPr txBox="1"/>
          <p:nvPr/>
        </p:nvSpPr>
        <p:spPr>
          <a:xfrm>
            <a:off x="3623131" y="2408158"/>
            <a:ext cx="473202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1 – Néhémie accueille la vision (Ne 1, 1-11).</a:t>
            </a:r>
            <a:endParaRPr lang="en-US" dirty="0"/>
          </a:p>
        </p:txBody>
      </p:sp>
      <p:sp>
        <p:nvSpPr>
          <p:cNvPr id="8" name="Object 7"/>
          <p:cNvSpPr txBox="1"/>
          <p:nvPr/>
        </p:nvSpPr>
        <p:spPr>
          <a:xfrm>
            <a:off x="3623131" y="2808208"/>
            <a:ext cx="473202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2 – Néhémie définit la vision (Ne 2, 1-10).</a:t>
            </a:r>
            <a:endParaRPr lang="en-US" dirty="0"/>
          </a:p>
        </p:txBody>
      </p:sp>
      <p:sp>
        <p:nvSpPr>
          <p:cNvPr id="9" name="Object 8"/>
          <p:cNvSpPr txBox="1"/>
          <p:nvPr/>
        </p:nvSpPr>
        <p:spPr>
          <a:xfrm>
            <a:off x="3623131" y="3208258"/>
            <a:ext cx="473202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3 - Néhémie contextualise la vision (Ne 2, 11-15).</a:t>
            </a:r>
            <a:endParaRPr lang="en-US" dirty="0"/>
          </a:p>
        </p:txBody>
      </p:sp>
      <p:sp>
        <p:nvSpPr>
          <p:cNvPr id="10" name="Object 9"/>
          <p:cNvSpPr txBox="1"/>
          <p:nvPr/>
        </p:nvSpPr>
        <p:spPr>
          <a:xfrm>
            <a:off x="3623131" y="3608308"/>
            <a:ext cx="473202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4 – Néhémie communique la vision (Ne 2, 16-20).</a:t>
            </a:r>
            <a:endParaRPr lang="en-US" dirty="0"/>
          </a:p>
        </p:txBody>
      </p:sp>
      <p:sp>
        <p:nvSpPr>
          <p:cNvPr id="11" name="Object 10"/>
          <p:cNvSpPr txBox="1"/>
          <p:nvPr/>
        </p:nvSpPr>
        <p:spPr>
          <a:xfrm>
            <a:off x="3623131" y="4008358"/>
            <a:ext cx="473202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5 - Néhémie réalise la vision (Ne 3, 1-32).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9144000" cy="5715000"/>
          </a:xfrm>
          <a:prstGeom prst="rect">
            <a:avLst/>
          </a:prstGeom>
        </p:spPr>
      </p:pic>
      <p:pic>
        <p:nvPicPr>
          <p:cNvPr id="3" name="Object 2" descr="preencoded.png"/>
          <p:cNvPicPr>
            <a:picLocks noChangeAspect="1"/>
          </p:cNvPicPr>
          <p:nvPr/>
        </p:nvPicPr>
        <p:blipFill>
          <a:blip r:embed="rId4"/>
          <a:stretch>
            <a:fillRect/>
          </a:stretch>
        </p:blipFill>
        <p:spPr>
          <a:xfrm>
            <a:off x="1156127" y="413355"/>
            <a:ext cx="4663440" cy="1228725"/>
          </a:xfrm>
          <a:prstGeom prst="rect">
            <a:avLst/>
          </a:prstGeom>
        </p:spPr>
      </p:pic>
      <p:pic>
        <p:nvPicPr>
          <p:cNvPr id="4" name="Object 3" descr="preencoded.png"/>
          <p:cNvPicPr>
            <a:picLocks noChangeAspect="1"/>
          </p:cNvPicPr>
          <p:nvPr/>
        </p:nvPicPr>
        <p:blipFill>
          <a:blip r:embed="rId5"/>
          <a:stretch>
            <a:fillRect/>
          </a:stretch>
        </p:blipFill>
        <p:spPr>
          <a:xfrm>
            <a:off x="0" y="1743075"/>
            <a:ext cx="3657600" cy="3657600"/>
          </a:xfrm>
          <a:prstGeom prst="rect">
            <a:avLst/>
          </a:prstGeom>
        </p:spPr>
      </p:pic>
      <p:sp>
        <p:nvSpPr>
          <p:cNvPr id="6" name="Object 5"/>
          <p:cNvSpPr txBox="1"/>
          <p:nvPr/>
        </p:nvSpPr>
        <p:spPr>
          <a:xfrm>
            <a:off x="1361867" y="619095"/>
            <a:ext cx="4251960" cy="394335"/>
          </a:xfrm>
          <a:prstGeom prst="rect">
            <a:avLst/>
          </a:prstGeom>
          <a:noFill/>
        </p:spPr>
        <p:txBody>
          <a:bodyPr wrap="square" lIns="0" tIns="0" rIns="0" bIns="0" rtlCol="0" anchor="t"/>
          <a:lstStyle/>
          <a:p>
            <a:pPr>
              <a:buNone/>
            </a:pPr>
            <a:r>
              <a:rPr lang="en-US" sz="2600" b="1" dirty="0" err="1">
                <a:solidFill>
                  <a:srgbClr val="0070C0"/>
                </a:solidFill>
                <a:latin typeface="futura-pt" pitchFamily="34" charset="0"/>
                <a:ea typeface="futura-pt" pitchFamily="34" charset="-122"/>
                <a:cs typeface="futura-pt" pitchFamily="34" charset="-120"/>
              </a:rPr>
              <a:t>Résistances</a:t>
            </a:r>
            <a:r>
              <a:rPr lang="en-US" sz="2600" b="1" dirty="0">
                <a:solidFill>
                  <a:srgbClr val="0070C0"/>
                </a:solidFill>
                <a:latin typeface="futura-pt" pitchFamily="34" charset="0"/>
                <a:ea typeface="futura-pt" pitchFamily="34" charset="-122"/>
                <a:cs typeface="futura-pt" pitchFamily="34" charset="-120"/>
              </a:rPr>
              <a:t> inhérentes</a:t>
            </a:r>
            <a:endParaRPr lang="en-US" b="1" dirty="0">
              <a:solidFill>
                <a:srgbClr val="0070C0"/>
              </a:solidFill>
            </a:endParaRPr>
          </a:p>
        </p:txBody>
      </p:sp>
      <p:sp>
        <p:nvSpPr>
          <p:cNvPr id="7" name="Object 6"/>
          <p:cNvSpPr txBox="1"/>
          <p:nvPr/>
        </p:nvSpPr>
        <p:spPr>
          <a:xfrm>
            <a:off x="1361867" y="1136839"/>
            <a:ext cx="4251960"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à toute mise en œuvre d’une vision</a:t>
            </a:r>
            <a:endParaRPr lang="en-US" b="1" dirty="0">
              <a:solidFill>
                <a:srgbClr val="0070C0"/>
              </a:solidFill>
            </a:endParaRPr>
          </a:p>
        </p:txBody>
      </p:sp>
      <p:sp>
        <p:nvSpPr>
          <p:cNvPr id="8" name="Object 7"/>
          <p:cNvSpPr txBox="1"/>
          <p:nvPr/>
        </p:nvSpPr>
        <p:spPr>
          <a:xfrm>
            <a:off x="3863340" y="2901255"/>
            <a:ext cx="507492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 Néhémie fait face à l’opposition (Ne 3, 33 - 4, 17).</a:t>
            </a:r>
            <a:endParaRPr lang="en-US" dirty="0"/>
          </a:p>
        </p:txBody>
      </p:sp>
      <p:sp>
        <p:nvSpPr>
          <p:cNvPr id="9" name="Object 8"/>
          <p:cNvSpPr txBox="1"/>
          <p:nvPr/>
        </p:nvSpPr>
        <p:spPr>
          <a:xfrm>
            <a:off x="3863340" y="3301305"/>
            <a:ext cx="507492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 Il </a:t>
            </a:r>
            <a:r>
              <a:rPr lang="en-US" sz="1600" dirty="0" err="1">
                <a:solidFill>
                  <a:srgbClr val="333333"/>
                </a:solidFill>
                <a:latin typeface="Raleway" pitchFamily="34" charset="0"/>
                <a:ea typeface="Raleway" pitchFamily="34" charset="-122"/>
                <a:cs typeface="Raleway" pitchFamily="34" charset="-120"/>
              </a:rPr>
              <a:t>doit</a:t>
            </a:r>
            <a:r>
              <a:rPr lang="en-US" sz="1600" dirty="0">
                <a:solidFill>
                  <a:srgbClr val="333333"/>
                </a:solidFill>
                <a:latin typeface="Raleway" pitchFamily="34" charset="0"/>
                <a:ea typeface="Raleway" pitchFamily="34" charset="-122"/>
                <a:cs typeface="Raleway" pitchFamily="34" charset="-120"/>
              </a:rPr>
              <a:t> </a:t>
            </a:r>
            <a:r>
              <a:rPr lang="en-US" sz="1600" dirty="0" err="1">
                <a:solidFill>
                  <a:srgbClr val="333333"/>
                </a:solidFill>
                <a:latin typeface="Raleway" pitchFamily="34" charset="0"/>
                <a:ea typeface="Raleway" pitchFamily="34" charset="-122"/>
                <a:cs typeface="Raleway" pitchFamily="34" charset="-120"/>
              </a:rPr>
              <a:t>s’ajuster</a:t>
            </a:r>
            <a:r>
              <a:rPr lang="en-US" sz="1600" dirty="0">
                <a:solidFill>
                  <a:srgbClr val="333333"/>
                </a:solidFill>
                <a:latin typeface="Raleway" pitchFamily="34" charset="0"/>
                <a:ea typeface="Raleway" pitchFamily="34" charset="-122"/>
                <a:cs typeface="Raleway" pitchFamily="34" charset="-120"/>
              </a:rPr>
              <a:t> en cours de route (Ne 5, 1-19).</a:t>
            </a:r>
            <a:endParaRPr lang="en-US" dirty="0"/>
          </a:p>
        </p:txBody>
      </p:sp>
      <p:sp>
        <p:nvSpPr>
          <p:cNvPr id="10" name="Object 9"/>
          <p:cNvSpPr txBox="1"/>
          <p:nvPr/>
        </p:nvSpPr>
        <p:spPr>
          <a:xfrm>
            <a:off x="3863340" y="3701355"/>
            <a:ext cx="507492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 Il va jusqu’au bout de la vision (Ne 6, 1-19).</a:t>
            </a:r>
            <a:endParaRPr lang="en-US" dirty="0"/>
          </a:p>
        </p:txBody>
      </p:sp>
      <p:sp>
        <p:nvSpPr>
          <p:cNvPr id="11" name="Object 10"/>
          <p:cNvSpPr txBox="1"/>
          <p:nvPr/>
        </p:nvSpPr>
        <p:spPr>
          <a:xfrm>
            <a:off x="3863340" y="4101405"/>
            <a:ext cx="5074920" cy="245745"/>
          </a:xfrm>
          <a:prstGeom prst="rect">
            <a:avLst/>
          </a:prstGeom>
          <a:noFill/>
        </p:spPr>
        <p:txBody>
          <a:bodyPr wrap="square" lIns="0" tIns="0" rIns="0" bIns="0" rtlCol="0" anchor="t"/>
          <a:lstStyle/>
          <a:p>
            <a:pPr>
              <a:buNone/>
            </a:pPr>
            <a:r>
              <a:rPr lang="en-US" sz="1600" dirty="0">
                <a:solidFill>
                  <a:srgbClr val="333333"/>
                </a:solidFill>
                <a:latin typeface="Raleway" pitchFamily="34" charset="0"/>
                <a:ea typeface="Raleway" pitchFamily="34" charset="-122"/>
                <a:cs typeface="Raleway" pitchFamily="34" charset="-120"/>
              </a:rPr>
              <a:t>   • Il décrit la fécondité de la vision (Ne 7 - 13).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stretch>
            <a:fillRect/>
          </a:stretch>
        </p:blipFill>
        <p:spPr>
          <a:xfrm>
            <a:off x="4388264" y="1769194"/>
            <a:ext cx="4610130" cy="3376761"/>
          </a:xfrm>
          <a:prstGeom prst="rect">
            <a:avLst/>
          </a:prstGeom>
        </p:spPr>
      </p:pic>
      <p:pic>
        <p:nvPicPr>
          <p:cNvPr id="6" name="Object 5" descr="preencoded.png"/>
          <p:cNvPicPr>
            <a:picLocks noChangeAspect="1"/>
          </p:cNvPicPr>
          <p:nvPr/>
        </p:nvPicPr>
        <p:blipFill>
          <a:blip r:embed="rId4"/>
          <a:stretch>
            <a:fillRect/>
          </a:stretch>
        </p:blipFill>
        <p:spPr>
          <a:xfrm>
            <a:off x="3913614" y="274320"/>
            <a:ext cx="5140196" cy="788313"/>
          </a:xfrm>
          <a:prstGeom prst="rect">
            <a:avLst/>
          </a:prstGeom>
        </p:spPr>
      </p:pic>
      <p:sp>
        <p:nvSpPr>
          <p:cNvPr id="12" name="Object 11"/>
          <p:cNvSpPr txBox="1"/>
          <p:nvPr/>
        </p:nvSpPr>
        <p:spPr>
          <a:xfrm>
            <a:off x="272606" y="462393"/>
            <a:ext cx="4728716"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Première étape</a:t>
            </a:r>
            <a:endParaRPr lang="en-US" b="1" dirty="0">
              <a:solidFill>
                <a:srgbClr val="0070C0"/>
              </a:solidFill>
            </a:endParaRPr>
          </a:p>
        </p:txBody>
      </p:sp>
      <p:sp>
        <p:nvSpPr>
          <p:cNvPr id="13" name="Object 12"/>
          <p:cNvSpPr txBox="1"/>
          <p:nvPr/>
        </p:nvSpPr>
        <p:spPr>
          <a:xfrm>
            <a:off x="272606" y="1124448"/>
            <a:ext cx="4728716"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accueille la vision (Ne 1, 1-11)</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6FEDE1B7-083D-E000-C874-5306F84C245C}"/>
              </a:ext>
            </a:extLst>
          </p:cNvPr>
          <p:cNvPicPr>
            <a:picLocks noChangeAspect="1"/>
          </p:cNvPicPr>
          <p:nvPr/>
        </p:nvPicPr>
        <p:blipFill>
          <a:blip r:embed="rId5"/>
          <a:stretch>
            <a:fillRect/>
          </a:stretch>
        </p:blipFill>
        <p:spPr>
          <a:xfrm>
            <a:off x="111826" y="935119"/>
            <a:ext cx="5050277" cy="806083"/>
          </a:xfrm>
          <a:prstGeom prst="rect">
            <a:avLst/>
          </a:prstGeom>
        </p:spPr>
      </p:pic>
      <p:pic>
        <p:nvPicPr>
          <p:cNvPr id="15" name="Image 14">
            <a:extLst>
              <a:ext uri="{FF2B5EF4-FFF2-40B4-BE49-F238E27FC236}">
                <a16:creationId xmlns:a16="http://schemas.microsoft.com/office/drawing/2014/main" id="{C40CD0F3-E8B6-7A03-1D5A-0AF0B499A27D}"/>
              </a:ext>
            </a:extLst>
          </p:cNvPr>
          <p:cNvPicPr>
            <a:picLocks noChangeAspect="1"/>
          </p:cNvPicPr>
          <p:nvPr/>
        </p:nvPicPr>
        <p:blipFill>
          <a:blip r:embed="rId6"/>
          <a:stretch>
            <a:fillRect/>
          </a:stretch>
        </p:blipFill>
        <p:spPr>
          <a:xfrm>
            <a:off x="1244166" y="1882307"/>
            <a:ext cx="6655667" cy="3150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stretch>
            <a:fillRect/>
          </a:stretch>
        </p:blipFill>
        <p:spPr>
          <a:xfrm>
            <a:off x="4388264" y="1769194"/>
            <a:ext cx="4610130" cy="3376761"/>
          </a:xfrm>
          <a:prstGeom prst="rect">
            <a:avLst/>
          </a:prstGeom>
        </p:spPr>
      </p:pic>
      <p:pic>
        <p:nvPicPr>
          <p:cNvPr id="6" name="Object 5" descr="preencoded.png"/>
          <p:cNvPicPr>
            <a:picLocks noChangeAspect="1"/>
          </p:cNvPicPr>
          <p:nvPr/>
        </p:nvPicPr>
        <p:blipFill>
          <a:blip r:embed="rId4"/>
          <a:stretch>
            <a:fillRect/>
          </a:stretch>
        </p:blipFill>
        <p:spPr>
          <a:xfrm>
            <a:off x="3913614" y="274320"/>
            <a:ext cx="5140196" cy="788313"/>
          </a:xfrm>
          <a:prstGeom prst="rect">
            <a:avLst/>
          </a:prstGeom>
        </p:spPr>
      </p:pic>
      <p:sp>
        <p:nvSpPr>
          <p:cNvPr id="7" name="Object 6"/>
          <p:cNvSpPr txBox="1"/>
          <p:nvPr/>
        </p:nvSpPr>
        <p:spPr>
          <a:xfrm>
            <a:off x="5907556" y="3269698"/>
            <a:ext cx="3072816" cy="491490"/>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Elle vient de Dieu à travers des médiations parfois inattendues.</a:t>
            </a:r>
            <a:endParaRPr lang="en-US" dirty="0"/>
          </a:p>
        </p:txBody>
      </p:sp>
      <p:sp>
        <p:nvSpPr>
          <p:cNvPr id="8" name="Object 7"/>
          <p:cNvSpPr txBox="1"/>
          <p:nvPr/>
        </p:nvSpPr>
        <p:spPr>
          <a:xfrm>
            <a:off x="5925578" y="4412220"/>
            <a:ext cx="3128232" cy="73723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Elle surgit au sein d’une « </a:t>
            </a:r>
            <a:r>
              <a:rPr lang="fr-FR" sz="1600" dirty="0">
                <a:solidFill>
                  <a:srgbClr val="333333"/>
                </a:solidFill>
                <a:latin typeface="Raleway" pitchFamily="34" charset="0"/>
                <a:ea typeface="Raleway" pitchFamily="34" charset="-122"/>
                <a:cs typeface="Raleway" pitchFamily="34" charset="-120"/>
              </a:rPr>
              <a:t>sainte</a:t>
            </a:r>
            <a:r>
              <a:rPr lang="en-US" sz="1600" dirty="0">
                <a:solidFill>
                  <a:srgbClr val="333333"/>
                </a:solidFill>
                <a:latin typeface="Raleway" pitchFamily="34" charset="0"/>
                <a:ea typeface="Raleway" pitchFamily="34" charset="-122"/>
                <a:cs typeface="Raleway" pitchFamily="34" charset="-120"/>
              </a:rPr>
              <a:t> </a:t>
            </a:r>
            <a:r>
              <a:rPr lang="fr-FR" sz="1600" dirty="0">
                <a:solidFill>
                  <a:srgbClr val="333333"/>
                </a:solidFill>
                <a:latin typeface="Raleway" pitchFamily="34" charset="0"/>
                <a:ea typeface="Raleway" pitchFamily="34" charset="-122"/>
                <a:cs typeface="Raleway" pitchFamily="34" charset="-120"/>
              </a:rPr>
              <a:t>insatisfaction</a:t>
            </a:r>
            <a:r>
              <a:rPr lang="en-US" sz="1600" dirty="0">
                <a:solidFill>
                  <a:srgbClr val="333333"/>
                </a:solidFill>
                <a:latin typeface="Raleway" pitchFamily="34" charset="0"/>
                <a:ea typeface="Raleway" pitchFamily="34" charset="-122"/>
                <a:cs typeface="Raleway" pitchFamily="34" charset="-120"/>
              </a:rPr>
              <a:t> »,</a:t>
            </a:r>
            <a:br>
              <a:rPr lang="en-US" sz="1600" dirty="0">
                <a:solidFill>
                  <a:srgbClr val="333333"/>
                </a:solidFill>
                <a:latin typeface="Raleway" pitchFamily="34" charset="0"/>
                <a:ea typeface="Raleway" pitchFamily="34" charset="-122"/>
                <a:cs typeface="Raleway" pitchFamily="34" charset="-120"/>
              </a:rPr>
            </a:br>
            <a:r>
              <a:rPr lang="en-US" sz="1600" dirty="0">
                <a:solidFill>
                  <a:srgbClr val="333333"/>
                </a:solidFill>
                <a:latin typeface="Raleway" pitchFamily="34" charset="0"/>
                <a:ea typeface="Raleway" pitchFamily="34" charset="-122"/>
                <a:cs typeface="Raleway" pitchFamily="34" charset="-120"/>
              </a:rPr>
              <a:t>d’un problème qui fait mal</a:t>
            </a:r>
            <a:br>
              <a:rPr lang="en-US" sz="1600" dirty="0">
                <a:solidFill>
                  <a:srgbClr val="333333"/>
                </a:solidFill>
                <a:latin typeface="Raleway" pitchFamily="34" charset="0"/>
                <a:ea typeface="Raleway" pitchFamily="34" charset="-122"/>
                <a:cs typeface="Raleway" pitchFamily="34" charset="-120"/>
              </a:rPr>
            </a:br>
            <a:r>
              <a:rPr lang="en-US" sz="1600" dirty="0">
                <a:solidFill>
                  <a:srgbClr val="333333"/>
                </a:solidFill>
                <a:latin typeface="Raleway" pitchFamily="34" charset="0"/>
                <a:ea typeface="Raleway" pitchFamily="34" charset="-122"/>
                <a:cs typeface="Raleway" pitchFamily="34" charset="-120"/>
              </a:rPr>
              <a:t>par rapport au Règne de Dieu.</a:t>
            </a:r>
            <a:endParaRPr lang="en-US" dirty="0"/>
          </a:p>
        </p:txBody>
      </p:sp>
      <p:sp>
        <p:nvSpPr>
          <p:cNvPr id="12" name="Object 11"/>
          <p:cNvSpPr txBox="1"/>
          <p:nvPr/>
        </p:nvSpPr>
        <p:spPr>
          <a:xfrm>
            <a:off x="433387" y="3694516"/>
            <a:ext cx="4728716"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Première étape</a:t>
            </a:r>
            <a:endParaRPr lang="en-US" b="1" dirty="0">
              <a:solidFill>
                <a:srgbClr val="0070C0"/>
              </a:solidFill>
            </a:endParaRPr>
          </a:p>
        </p:txBody>
      </p:sp>
      <p:sp>
        <p:nvSpPr>
          <p:cNvPr id="13" name="Object 12"/>
          <p:cNvSpPr txBox="1"/>
          <p:nvPr/>
        </p:nvSpPr>
        <p:spPr>
          <a:xfrm>
            <a:off x="433387" y="4197229"/>
            <a:ext cx="4728716"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accueille la vision (Ne 1, 1-11)</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6FEDE1B7-083D-E000-C874-5306F84C245C}"/>
              </a:ext>
            </a:extLst>
          </p:cNvPr>
          <p:cNvPicPr>
            <a:picLocks noChangeAspect="1"/>
          </p:cNvPicPr>
          <p:nvPr/>
        </p:nvPicPr>
        <p:blipFill>
          <a:blip r:embed="rId5"/>
          <a:stretch>
            <a:fillRect/>
          </a:stretch>
        </p:blipFill>
        <p:spPr>
          <a:xfrm>
            <a:off x="272606" y="3974754"/>
            <a:ext cx="5050277" cy="806083"/>
          </a:xfrm>
          <a:prstGeom prst="rect">
            <a:avLst/>
          </a:prstGeom>
        </p:spPr>
      </p:pic>
      <p:pic>
        <p:nvPicPr>
          <p:cNvPr id="15" name="Image 14">
            <a:extLst>
              <a:ext uri="{FF2B5EF4-FFF2-40B4-BE49-F238E27FC236}">
                <a16:creationId xmlns:a16="http://schemas.microsoft.com/office/drawing/2014/main" id="{C40CD0F3-E8B6-7A03-1D5A-0AF0B499A27D}"/>
              </a:ext>
            </a:extLst>
          </p:cNvPr>
          <p:cNvPicPr>
            <a:picLocks noChangeAspect="1"/>
          </p:cNvPicPr>
          <p:nvPr/>
        </p:nvPicPr>
        <p:blipFill>
          <a:blip r:embed="rId6"/>
          <a:stretch>
            <a:fillRect/>
          </a:stretch>
        </p:blipFill>
        <p:spPr>
          <a:xfrm>
            <a:off x="1005014" y="64976"/>
            <a:ext cx="6655667" cy="3150533"/>
          </a:xfrm>
          <a:prstGeom prst="rect">
            <a:avLst/>
          </a:prstGeom>
        </p:spPr>
      </p:pic>
    </p:spTree>
    <p:extLst>
      <p:ext uri="{BB962C8B-B14F-4D97-AF65-F5344CB8AC3E}">
        <p14:creationId xmlns:p14="http://schemas.microsoft.com/office/powerpoint/2010/main" val="3914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5" descr="preencoded.png"/>
          <p:cNvPicPr>
            <a:picLocks noChangeAspect="1"/>
          </p:cNvPicPr>
          <p:nvPr/>
        </p:nvPicPr>
        <p:blipFill>
          <a:blip r:embed="rId3"/>
          <a:stretch>
            <a:fillRect/>
          </a:stretch>
        </p:blipFill>
        <p:spPr>
          <a:xfrm>
            <a:off x="3913614" y="274320"/>
            <a:ext cx="5140196" cy="788313"/>
          </a:xfrm>
          <a:prstGeom prst="rect">
            <a:avLst/>
          </a:prstGeom>
        </p:spPr>
      </p:pic>
      <p:sp>
        <p:nvSpPr>
          <p:cNvPr id="9" name="Object 8"/>
          <p:cNvSpPr txBox="1"/>
          <p:nvPr/>
        </p:nvSpPr>
        <p:spPr>
          <a:xfrm>
            <a:off x="7051575" y="646704"/>
            <a:ext cx="2002235" cy="737235"/>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Elle se reçoit dans la prière</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et le jeûne,</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en faisant référence à l’Ecriture Sainte qui éclaire le problème vécu.</a:t>
            </a:r>
            <a:endParaRPr lang="fr-FR" dirty="0"/>
          </a:p>
        </p:txBody>
      </p:sp>
      <p:sp>
        <p:nvSpPr>
          <p:cNvPr id="10" name="Object 9"/>
          <p:cNvSpPr txBox="1"/>
          <p:nvPr/>
        </p:nvSpPr>
        <p:spPr>
          <a:xfrm>
            <a:off x="7048361" y="2900283"/>
            <a:ext cx="1950034" cy="852208"/>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fr-FR" sz="1600" dirty="0">
                <a:solidFill>
                  <a:srgbClr val="333333"/>
                </a:solidFill>
                <a:latin typeface="Raleway" pitchFamily="34" charset="0"/>
                <a:ea typeface="Raleway" pitchFamily="34" charset="-122"/>
                <a:cs typeface="Raleway" pitchFamily="34" charset="-120"/>
              </a:rPr>
              <a:t>Elle suppose</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une attitude</a:t>
            </a:r>
            <a:br>
              <a:rPr lang="fr-FR" sz="1600" dirty="0">
                <a:solidFill>
                  <a:srgbClr val="333333"/>
                </a:solidFill>
                <a:latin typeface="Raleway" pitchFamily="34" charset="0"/>
                <a:ea typeface="Raleway" pitchFamily="34" charset="-122"/>
                <a:cs typeface="Raleway" pitchFamily="34" charset="-120"/>
              </a:rPr>
            </a:br>
            <a:r>
              <a:rPr lang="fr-FR" sz="1600" dirty="0">
                <a:solidFill>
                  <a:srgbClr val="333333"/>
                </a:solidFill>
                <a:latin typeface="Raleway" pitchFamily="34" charset="0"/>
                <a:ea typeface="Raleway" pitchFamily="34" charset="-122"/>
                <a:cs typeface="Raleway" pitchFamily="34" charset="-120"/>
              </a:rPr>
              <a:t>de serviteur.</a:t>
            </a:r>
          </a:p>
          <a:p>
            <a:pPr>
              <a:buClr>
                <a:srgbClr val="0070C0"/>
              </a:buClr>
            </a:pPr>
            <a:endParaRPr lang="fr-FR" dirty="0">
              <a:solidFill>
                <a:srgbClr val="333333"/>
              </a:solidFill>
              <a:latin typeface="Raleway" pitchFamily="34" charset="0"/>
              <a:ea typeface="Raleway" pitchFamily="34" charset="-122"/>
              <a:cs typeface="Raleway" pitchFamily="34" charset="-120"/>
            </a:endParaRPr>
          </a:p>
        </p:txBody>
      </p:sp>
      <p:sp>
        <p:nvSpPr>
          <p:cNvPr id="12" name="Object 11"/>
          <p:cNvSpPr txBox="1"/>
          <p:nvPr/>
        </p:nvSpPr>
        <p:spPr>
          <a:xfrm>
            <a:off x="433387" y="3927424"/>
            <a:ext cx="4728716"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Première étape</a:t>
            </a:r>
            <a:endParaRPr lang="en-US" b="1" dirty="0">
              <a:solidFill>
                <a:srgbClr val="0070C0"/>
              </a:solidFill>
            </a:endParaRPr>
          </a:p>
        </p:txBody>
      </p:sp>
      <p:sp>
        <p:nvSpPr>
          <p:cNvPr id="13" name="Object 12"/>
          <p:cNvSpPr txBox="1"/>
          <p:nvPr/>
        </p:nvSpPr>
        <p:spPr>
          <a:xfrm>
            <a:off x="433387" y="4430137"/>
            <a:ext cx="4728716"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accueille la vision (Ne 1, 1-11)</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6FEDE1B7-083D-E000-C874-5306F84C245C}"/>
              </a:ext>
            </a:extLst>
          </p:cNvPr>
          <p:cNvPicPr>
            <a:picLocks noChangeAspect="1"/>
          </p:cNvPicPr>
          <p:nvPr/>
        </p:nvPicPr>
        <p:blipFill>
          <a:blip r:embed="rId4"/>
          <a:stretch>
            <a:fillRect/>
          </a:stretch>
        </p:blipFill>
        <p:spPr>
          <a:xfrm>
            <a:off x="272606" y="4327192"/>
            <a:ext cx="5050277" cy="806083"/>
          </a:xfrm>
          <a:prstGeom prst="rect">
            <a:avLst/>
          </a:prstGeom>
        </p:spPr>
      </p:pic>
      <p:pic>
        <p:nvPicPr>
          <p:cNvPr id="5" name="Image 4">
            <a:extLst>
              <a:ext uri="{FF2B5EF4-FFF2-40B4-BE49-F238E27FC236}">
                <a16:creationId xmlns:a16="http://schemas.microsoft.com/office/drawing/2014/main" id="{B895C24B-C4C7-FC47-92CB-49A51727CD8F}"/>
              </a:ext>
            </a:extLst>
          </p:cNvPr>
          <p:cNvPicPr>
            <a:picLocks noChangeAspect="1"/>
          </p:cNvPicPr>
          <p:nvPr/>
        </p:nvPicPr>
        <p:blipFill>
          <a:blip r:embed="rId5"/>
          <a:stretch>
            <a:fillRect/>
          </a:stretch>
        </p:blipFill>
        <p:spPr>
          <a:xfrm>
            <a:off x="145606" y="81520"/>
            <a:ext cx="6798564" cy="3589020"/>
          </a:xfrm>
          <a:prstGeom prst="rect">
            <a:avLst/>
          </a:prstGeom>
        </p:spPr>
      </p:pic>
      <p:sp>
        <p:nvSpPr>
          <p:cNvPr id="3" name="ZoneTexte 2">
            <a:extLst>
              <a:ext uri="{FF2B5EF4-FFF2-40B4-BE49-F238E27FC236}">
                <a16:creationId xmlns:a16="http://schemas.microsoft.com/office/drawing/2014/main" id="{1637A64D-CF99-E1E1-A5F8-7D48B61AD07B}"/>
              </a:ext>
            </a:extLst>
          </p:cNvPr>
          <p:cNvSpPr txBox="1"/>
          <p:nvPr/>
        </p:nvSpPr>
        <p:spPr>
          <a:xfrm>
            <a:off x="6981167" y="3927424"/>
            <a:ext cx="1855723" cy="110799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600" dirty="0">
                <a:solidFill>
                  <a:srgbClr val="333333"/>
                </a:solidFill>
                <a:latin typeface="Raleway" pitchFamily="34" charset="0"/>
              </a:rPr>
              <a:t>Elle demande de dépasser ses craintes</a:t>
            </a:r>
            <a:r>
              <a:rPr lang="en-US" sz="1600" dirty="0">
                <a:solidFill>
                  <a:srgbClr val="333333"/>
                </a:solidFill>
                <a:latin typeface="Raleway" pitchFamily="34" charset="0"/>
              </a:rPr>
              <a:t>.</a:t>
            </a:r>
          </a:p>
          <a:p>
            <a:endParaRPr lang="fr-FR" dirty="0"/>
          </a:p>
        </p:txBody>
      </p:sp>
    </p:spTree>
    <p:extLst>
      <p:ext uri="{BB962C8B-B14F-4D97-AF65-F5344CB8AC3E}">
        <p14:creationId xmlns:p14="http://schemas.microsoft.com/office/powerpoint/2010/main" val="11911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6" name="Object 5" descr="preencoded.png"/>
          <p:cNvPicPr>
            <a:picLocks noChangeAspect="1"/>
          </p:cNvPicPr>
          <p:nvPr/>
        </p:nvPicPr>
        <p:blipFill>
          <a:blip r:embed="rId4"/>
          <a:stretch>
            <a:fillRect/>
          </a:stretch>
        </p:blipFill>
        <p:spPr>
          <a:xfrm>
            <a:off x="3815566" y="77599"/>
            <a:ext cx="5183416" cy="509528"/>
          </a:xfrm>
          <a:prstGeom prst="rect">
            <a:avLst/>
          </a:prstGeom>
        </p:spPr>
      </p:pic>
      <p:sp>
        <p:nvSpPr>
          <p:cNvPr id="13" name="Object 12"/>
          <p:cNvSpPr txBox="1"/>
          <p:nvPr/>
        </p:nvSpPr>
        <p:spPr>
          <a:xfrm>
            <a:off x="247726" y="759600"/>
            <a:ext cx="4771936"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Deuxième étape</a:t>
            </a:r>
            <a:endParaRPr lang="en-US" b="1" dirty="0">
              <a:solidFill>
                <a:srgbClr val="0070C0"/>
              </a:solidFill>
            </a:endParaRPr>
          </a:p>
        </p:txBody>
      </p:sp>
      <p:sp>
        <p:nvSpPr>
          <p:cNvPr id="14" name="Object 13"/>
          <p:cNvSpPr txBox="1"/>
          <p:nvPr/>
        </p:nvSpPr>
        <p:spPr>
          <a:xfrm>
            <a:off x="247726" y="1277343"/>
            <a:ext cx="4771936"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définit la vision (Ne 2, 1-9)</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011CE681-4E69-D8B6-EDD1-B7350A286D5D}"/>
              </a:ext>
            </a:extLst>
          </p:cNvPr>
          <p:cNvPicPr>
            <a:picLocks noChangeAspect="1"/>
          </p:cNvPicPr>
          <p:nvPr/>
        </p:nvPicPr>
        <p:blipFill>
          <a:blip r:embed="rId5"/>
          <a:stretch>
            <a:fillRect/>
          </a:stretch>
        </p:blipFill>
        <p:spPr>
          <a:xfrm>
            <a:off x="83097" y="1029440"/>
            <a:ext cx="5050277" cy="806083"/>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EBEF47A9-24A1-0533-6701-9EC9223C15DA}"/>
              </a:ext>
            </a:extLst>
          </p:cNvPr>
          <p:cNvPicPr>
            <a:picLocks noChangeAspect="1"/>
          </p:cNvPicPr>
          <p:nvPr/>
        </p:nvPicPr>
        <p:blipFill>
          <a:blip r:embed="rId6"/>
          <a:stretch>
            <a:fillRect/>
          </a:stretch>
        </p:blipFill>
        <p:spPr>
          <a:xfrm>
            <a:off x="1315866" y="1958931"/>
            <a:ext cx="6209401" cy="3378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stretch>
            <a:fillRect/>
          </a:stretch>
        </p:blipFill>
        <p:spPr>
          <a:xfrm>
            <a:off x="0" y="0"/>
            <a:ext cx="9144000" cy="5715000"/>
          </a:xfrm>
          <a:prstGeom prst="rect">
            <a:avLst/>
          </a:prstGeom>
        </p:spPr>
      </p:pic>
      <p:pic>
        <p:nvPicPr>
          <p:cNvPr id="6" name="Object 5" descr="preencoded.png"/>
          <p:cNvPicPr>
            <a:picLocks noChangeAspect="1"/>
          </p:cNvPicPr>
          <p:nvPr/>
        </p:nvPicPr>
        <p:blipFill>
          <a:blip r:embed="rId4"/>
          <a:stretch>
            <a:fillRect/>
          </a:stretch>
        </p:blipFill>
        <p:spPr>
          <a:xfrm>
            <a:off x="3815566" y="77599"/>
            <a:ext cx="5183416" cy="509528"/>
          </a:xfrm>
          <a:prstGeom prst="rect">
            <a:avLst/>
          </a:prstGeom>
        </p:spPr>
      </p:pic>
      <p:sp>
        <p:nvSpPr>
          <p:cNvPr id="7" name="Object 6"/>
          <p:cNvSpPr txBox="1"/>
          <p:nvPr/>
        </p:nvSpPr>
        <p:spPr>
          <a:xfrm>
            <a:off x="6508795" y="390117"/>
            <a:ext cx="2427839" cy="657312"/>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La prière doit être sans cesse présente.</a:t>
            </a:r>
            <a:endParaRPr lang="en-US" dirty="0"/>
          </a:p>
        </p:txBody>
      </p:sp>
      <p:sp>
        <p:nvSpPr>
          <p:cNvPr id="8" name="Object 7"/>
          <p:cNvSpPr txBox="1"/>
          <p:nvPr/>
        </p:nvSpPr>
        <p:spPr>
          <a:xfrm>
            <a:off x="6522331" y="1145033"/>
            <a:ext cx="2686172" cy="862926"/>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La vision demande de reconnaître que tout vient de Dieu.</a:t>
            </a:r>
            <a:endParaRPr lang="en-US" dirty="0"/>
          </a:p>
        </p:txBody>
      </p:sp>
      <p:sp>
        <p:nvSpPr>
          <p:cNvPr id="9" name="Object 8"/>
          <p:cNvSpPr txBox="1"/>
          <p:nvPr/>
        </p:nvSpPr>
        <p:spPr>
          <a:xfrm>
            <a:off x="6534905" y="2139605"/>
            <a:ext cx="2375621" cy="778537"/>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 Elle suppose de prendre le temps.</a:t>
            </a:r>
            <a:endParaRPr lang="en-US" dirty="0"/>
          </a:p>
        </p:txBody>
      </p:sp>
      <p:sp>
        <p:nvSpPr>
          <p:cNvPr id="10" name="Object 9"/>
          <p:cNvSpPr txBox="1"/>
          <p:nvPr/>
        </p:nvSpPr>
        <p:spPr>
          <a:xfrm>
            <a:off x="6543409" y="2878868"/>
            <a:ext cx="2169148" cy="1208942"/>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 Elle </a:t>
            </a:r>
            <a:r>
              <a:rPr lang="fr-FR" sz="1600" dirty="0">
                <a:solidFill>
                  <a:srgbClr val="333333"/>
                </a:solidFill>
                <a:latin typeface="Raleway" pitchFamily="34" charset="0"/>
                <a:ea typeface="Raleway" pitchFamily="34" charset="-122"/>
                <a:cs typeface="Raleway" pitchFamily="34" charset="-120"/>
              </a:rPr>
              <a:t>demande</a:t>
            </a:r>
            <a:br>
              <a:rPr lang="en-US" sz="1600" dirty="0">
                <a:solidFill>
                  <a:srgbClr val="333333"/>
                </a:solidFill>
                <a:latin typeface="Raleway" pitchFamily="34" charset="0"/>
                <a:ea typeface="Raleway" pitchFamily="34" charset="-122"/>
                <a:cs typeface="Raleway" pitchFamily="34" charset="-120"/>
              </a:rPr>
            </a:br>
            <a:r>
              <a:rPr lang="en-US" sz="1600" dirty="0">
                <a:solidFill>
                  <a:srgbClr val="333333"/>
                </a:solidFill>
                <a:latin typeface="Raleway" pitchFamily="34" charset="0"/>
                <a:ea typeface="Raleway" pitchFamily="34" charset="-122"/>
                <a:cs typeface="Raleway" pitchFamily="34" charset="-120"/>
              </a:rPr>
              <a:t>de la délicatesse.</a:t>
            </a:r>
            <a:endParaRPr lang="en-US" dirty="0"/>
          </a:p>
        </p:txBody>
      </p:sp>
      <p:sp>
        <p:nvSpPr>
          <p:cNvPr id="11" name="Object 10"/>
          <p:cNvSpPr txBox="1"/>
          <p:nvPr/>
        </p:nvSpPr>
        <p:spPr>
          <a:xfrm>
            <a:off x="6543409" y="4569967"/>
            <a:ext cx="1925843" cy="885301"/>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 Elle s’organise en posant 4 questions</a:t>
            </a:r>
            <a:endParaRPr lang="en-US" dirty="0"/>
          </a:p>
        </p:txBody>
      </p:sp>
      <p:sp>
        <p:nvSpPr>
          <p:cNvPr id="12" name="Object 11"/>
          <p:cNvSpPr txBox="1"/>
          <p:nvPr/>
        </p:nvSpPr>
        <p:spPr>
          <a:xfrm>
            <a:off x="6543409" y="3706619"/>
            <a:ext cx="2464077" cy="762382"/>
          </a:xfrm>
          <a:prstGeom prst="rect">
            <a:avLst/>
          </a:prstGeom>
          <a:noFill/>
        </p:spPr>
        <p:txBody>
          <a:bodyPr wrap="square" lIns="0" tIns="0" rIns="0" bIns="0" rtlCol="0" anchor="t"/>
          <a:lstStyle/>
          <a:p>
            <a:pPr marL="285750" indent="-285750">
              <a:buClr>
                <a:srgbClr val="0070C0"/>
              </a:buClr>
              <a:buFont typeface="Arial" panose="020B0604020202020204" pitchFamily="34" charset="0"/>
              <a:buChar char="•"/>
            </a:pPr>
            <a:r>
              <a:rPr lang="en-US" sz="1600" dirty="0">
                <a:solidFill>
                  <a:srgbClr val="333333"/>
                </a:solidFill>
                <a:latin typeface="Raleway" pitchFamily="34" charset="0"/>
                <a:ea typeface="Raleway" pitchFamily="34" charset="-122"/>
                <a:cs typeface="Raleway" pitchFamily="34" charset="-120"/>
              </a:rPr>
              <a:t> Elle ne se réalise pas </a:t>
            </a:r>
            <a:r>
              <a:rPr lang="en-US" sz="1600" dirty="0" err="1">
                <a:solidFill>
                  <a:srgbClr val="333333"/>
                </a:solidFill>
                <a:latin typeface="Raleway" pitchFamily="34" charset="0"/>
                <a:ea typeface="Raleway" pitchFamily="34" charset="-122"/>
                <a:cs typeface="Raleway" pitchFamily="34" charset="-120"/>
              </a:rPr>
              <a:t>seul</a:t>
            </a:r>
            <a:r>
              <a:rPr lang="en-US" sz="1600" dirty="0">
                <a:solidFill>
                  <a:srgbClr val="333333"/>
                </a:solidFill>
                <a:latin typeface="Raleway" pitchFamily="34" charset="0"/>
                <a:ea typeface="Raleway" pitchFamily="34" charset="-122"/>
                <a:cs typeface="Raleway" pitchFamily="34" charset="-120"/>
              </a:rPr>
              <a:t>.</a:t>
            </a:r>
            <a:endParaRPr lang="en-US" dirty="0"/>
          </a:p>
        </p:txBody>
      </p:sp>
      <p:sp>
        <p:nvSpPr>
          <p:cNvPr id="13" name="Object 12"/>
          <p:cNvSpPr txBox="1"/>
          <p:nvPr/>
        </p:nvSpPr>
        <p:spPr>
          <a:xfrm>
            <a:off x="247726" y="759600"/>
            <a:ext cx="4771936" cy="394335"/>
          </a:xfrm>
          <a:prstGeom prst="rect">
            <a:avLst/>
          </a:prstGeom>
          <a:noFill/>
        </p:spPr>
        <p:txBody>
          <a:bodyPr wrap="square" lIns="0" tIns="0" rIns="0" bIns="0" rtlCol="0" anchor="t"/>
          <a:lstStyle/>
          <a:p>
            <a:pPr>
              <a:buNone/>
            </a:pPr>
            <a:r>
              <a:rPr lang="en-US" sz="2600" b="1" dirty="0">
                <a:solidFill>
                  <a:srgbClr val="0070C0"/>
                </a:solidFill>
                <a:latin typeface="futura-pt" pitchFamily="34" charset="0"/>
                <a:ea typeface="futura-pt" pitchFamily="34" charset="-122"/>
                <a:cs typeface="futura-pt" pitchFamily="34" charset="-120"/>
              </a:rPr>
              <a:t>Deuxième étape</a:t>
            </a:r>
            <a:endParaRPr lang="en-US" b="1" dirty="0">
              <a:solidFill>
                <a:srgbClr val="0070C0"/>
              </a:solidFill>
            </a:endParaRPr>
          </a:p>
        </p:txBody>
      </p:sp>
      <p:sp>
        <p:nvSpPr>
          <p:cNvPr id="14" name="Object 13"/>
          <p:cNvSpPr txBox="1"/>
          <p:nvPr/>
        </p:nvSpPr>
        <p:spPr>
          <a:xfrm>
            <a:off x="247726" y="1277343"/>
            <a:ext cx="4771936" cy="291465"/>
          </a:xfrm>
          <a:prstGeom prst="rect">
            <a:avLst/>
          </a:prstGeom>
          <a:noFill/>
        </p:spPr>
        <p:txBody>
          <a:bodyPr wrap="square" lIns="0" tIns="0" rIns="0" bIns="0" rtlCol="0" anchor="t"/>
          <a:lstStyle/>
          <a:p>
            <a:pPr>
              <a:buNone/>
            </a:pPr>
            <a:r>
              <a:rPr lang="en-US" sz="1900" b="1" dirty="0">
                <a:solidFill>
                  <a:srgbClr val="0070C0"/>
                </a:solidFill>
                <a:latin typeface="futura-pt" pitchFamily="34" charset="0"/>
                <a:ea typeface="futura-pt" pitchFamily="34" charset="-122"/>
                <a:cs typeface="futura-pt" pitchFamily="34" charset="-120"/>
              </a:rPr>
              <a:t>Néhémie définit la vision (Ne 2, 1-9)</a:t>
            </a:r>
            <a:endParaRPr lang="en-US" b="1" dirty="0">
              <a:solidFill>
                <a:srgbClr val="0070C0"/>
              </a:solidFill>
            </a:endParaRPr>
          </a:p>
        </p:txBody>
      </p:sp>
      <p:pic>
        <p:nvPicPr>
          <p:cNvPr id="2" name="Object 2" descr="preencoded.png">
            <a:extLst>
              <a:ext uri="{FF2B5EF4-FFF2-40B4-BE49-F238E27FC236}">
                <a16:creationId xmlns:a16="http://schemas.microsoft.com/office/drawing/2014/main" id="{011CE681-4E69-D8B6-EDD1-B7350A286D5D}"/>
              </a:ext>
            </a:extLst>
          </p:cNvPr>
          <p:cNvPicPr>
            <a:picLocks noChangeAspect="1"/>
          </p:cNvPicPr>
          <p:nvPr/>
        </p:nvPicPr>
        <p:blipFill>
          <a:blip r:embed="rId5"/>
          <a:stretch>
            <a:fillRect/>
          </a:stretch>
        </p:blipFill>
        <p:spPr>
          <a:xfrm>
            <a:off x="83097" y="1029440"/>
            <a:ext cx="5050277" cy="806083"/>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EBEF47A9-24A1-0533-6701-9EC9223C15DA}"/>
              </a:ext>
            </a:extLst>
          </p:cNvPr>
          <p:cNvPicPr>
            <a:picLocks noChangeAspect="1"/>
          </p:cNvPicPr>
          <p:nvPr/>
        </p:nvPicPr>
        <p:blipFill>
          <a:blip r:embed="rId6"/>
          <a:stretch>
            <a:fillRect/>
          </a:stretch>
        </p:blipFill>
        <p:spPr>
          <a:xfrm>
            <a:off x="167004" y="2139556"/>
            <a:ext cx="6209401" cy="3378279"/>
          </a:xfrm>
          <a:prstGeom prst="rect">
            <a:avLst/>
          </a:prstGeom>
        </p:spPr>
      </p:pic>
    </p:spTree>
    <p:extLst>
      <p:ext uri="{BB962C8B-B14F-4D97-AF65-F5344CB8AC3E}">
        <p14:creationId xmlns:p14="http://schemas.microsoft.com/office/powerpoint/2010/main" val="24380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2157</Words>
  <Application>Microsoft Office PowerPoint</Application>
  <PresentationFormat>Affichage à l'écran (16:10)</PresentationFormat>
  <Paragraphs>227</Paragraphs>
  <Slides>29</Slides>
  <Notes>29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futura-pt</vt:lpstr>
      <vt:lpstr>Raleway</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Vicariat Général</cp:lastModifiedBy>
  <cp:revision>10</cp:revision>
  <cp:lastPrinted>2023-03-16T09:23:58Z</cp:lastPrinted>
  <dcterms:created xsi:type="dcterms:W3CDTF">2022-12-05T21:32:00Z</dcterms:created>
  <dcterms:modified xsi:type="dcterms:W3CDTF">2023-03-17T10:59:44Z</dcterms:modified>
</cp:coreProperties>
</file>